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56" r:id="rId4"/>
    <p:sldId id="257" r:id="rId5"/>
    <p:sldId id="260" r:id="rId6"/>
    <p:sldId id="261" r:id="rId7"/>
    <p:sldId id="268"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le Hinch" initials="IH" lastIdx="1" clrIdx="0">
    <p:extLst>
      <p:ext uri="{19B8F6BF-5375-455C-9EA6-DF929625EA0E}">
        <p15:presenceInfo xmlns:p15="http://schemas.microsoft.com/office/powerpoint/2012/main" userId="Isabelle Hin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68" y="3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C123-4A00-4C30-A810-182D58C1B1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BFB3EB2-3B53-46FB-880B-83397FDB7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1CF70A6-7A2E-4E7F-884B-0A4258A9AA11}"/>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5" name="Footer Placeholder 4">
            <a:extLst>
              <a:ext uri="{FF2B5EF4-FFF2-40B4-BE49-F238E27FC236}">
                <a16:creationId xmlns:a16="http://schemas.microsoft.com/office/drawing/2014/main" id="{FEF18A0F-849A-44E3-B74C-989B902128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5362594-D140-4965-B207-A290C039E5D1}"/>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1924224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0FBF-2678-4189-B349-9DB38CF98DC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B03CF0D-5FB2-477F-87F2-3DF31C419A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1D78ED1-0CEF-40A1-9A6F-424434F3A2FA}"/>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5" name="Footer Placeholder 4">
            <a:extLst>
              <a:ext uri="{FF2B5EF4-FFF2-40B4-BE49-F238E27FC236}">
                <a16:creationId xmlns:a16="http://schemas.microsoft.com/office/drawing/2014/main" id="{59BAE1D9-E197-4B9D-A99B-D99BC552F54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F883B6-CA92-4782-AAE4-A2583AA31B9A}"/>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134496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FB96CB-0EA3-4603-9DA1-7B50CB114C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16D673-D7D7-4846-AC14-8CE69398B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8A2B35-8FE2-443B-905F-4E8493459C3D}"/>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5" name="Footer Placeholder 4">
            <a:extLst>
              <a:ext uri="{FF2B5EF4-FFF2-40B4-BE49-F238E27FC236}">
                <a16:creationId xmlns:a16="http://schemas.microsoft.com/office/drawing/2014/main" id="{B2F89432-BC4B-4C9A-956A-87FBA5FF91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550239-5FA8-45B8-A4A7-9822B1167F59}"/>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194057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33EB2-2A43-44A2-B061-8379D3E440A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DCE562E-5483-48CB-B278-064E02507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D835A6-413C-4B28-BA2D-C24D59BB2F27}"/>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5" name="Footer Placeholder 4">
            <a:extLst>
              <a:ext uri="{FF2B5EF4-FFF2-40B4-BE49-F238E27FC236}">
                <a16:creationId xmlns:a16="http://schemas.microsoft.com/office/drawing/2014/main" id="{F958F924-BE0E-41BD-BD58-8029BB53718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6BCE11-582C-4ACF-8EEF-C6AED67CE619}"/>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89317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8038-9FD9-4454-ABE4-E3A6645B7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2F491F9-155E-45F3-AC3E-7B66FE8EF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F4829A-5A90-4421-9EDF-429CE51D9B3B}"/>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5" name="Footer Placeholder 4">
            <a:extLst>
              <a:ext uri="{FF2B5EF4-FFF2-40B4-BE49-F238E27FC236}">
                <a16:creationId xmlns:a16="http://schemas.microsoft.com/office/drawing/2014/main" id="{88C0687D-253D-4376-B2BB-D463DD380E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A634CB-7BB1-4B30-B1EA-41CA21BC0361}"/>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1708625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123B6-62C9-4E9C-B361-18045F80E90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B6ED10C-6CAE-469A-AF76-908C4745D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4FD1453-A1D3-4737-B64E-1F9140D5FE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513B7D0-0B73-4956-9200-E240014F559B}"/>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6" name="Footer Placeholder 5">
            <a:extLst>
              <a:ext uri="{FF2B5EF4-FFF2-40B4-BE49-F238E27FC236}">
                <a16:creationId xmlns:a16="http://schemas.microsoft.com/office/drawing/2014/main" id="{F14AB1B8-71D5-40F9-8D3D-3DFF44160D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A691B02-EA77-4E16-9E0E-C5258985CB90}"/>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999922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A5A9-3D71-46B7-BB71-C936754BB76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1B9F513-FEE0-49C5-83F1-573B1F889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BBBFF9-8E2A-43DD-BB54-74446C5B1F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A9B77FB-7D4A-4CAC-9693-8371DFB3CB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26454-8863-40A5-A23B-89CA44C13B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13E4D21-B69C-45E7-8997-F60D50F59074}"/>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8" name="Footer Placeholder 7">
            <a:extLst>
              <a:ext uri="{FF2B5EF4-FFF2-40B4-BE49-F238E27FC236}">
                <a16:creationId xmlns:a16="http://schemas.microsoft.com/office/drawing/2014/main" id="{17988C66-88B4-4EE5-8077-F89D157C013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348FE95-9880-43CB-BAC6-A3B378DC3E03}"/>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413015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B95A-C911-4C32-8EC2-D04DB668B6D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9A0658F-29B4-47E2-B7CF-C7BC8A7A060B}"/>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4" name="Footer Placeholder 3">
            <a:extLst>
              <a:ext uri="{FF2B5EF4-FFF2-40B4-BE49-F238E27FC236}">
                <a16:creationId xmlns:a16="http://schemas.microsoft.com/office/drawing/2014/main" id="{4C5F2601-CC5C-4305-9479-CB194208513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6F847C4-E9CD-414F-ACF2-B9EDBFE3273A}"/>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348996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3B73E-FB68-4CB4-99AF-11046951C67D}"/>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3" name="Footer Placeholder 2">
            <a:extLst>
              <a:ext uri="{FF2B5EF4-FFF2-40B4-BE49-F238E27FC236}">
                <a16:creationId xmlns:a16="http://schemas.microsoft.com/office/drawing/2014/main" id="{B18F5609-C4E9-429F-8F53-1C654AF0F17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BAE393F-05DA-4F78-9266-161B1F087020}"/>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3053496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BA15-01EE-4E30-B4D3-FB77F49AC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84E8EE5-016D-4E66-BFCF-E1618F866E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0C69229-1FBA-4DA3-BD70-8FD1008F9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443CC-8667-4CBB-8D43-4F376E095609}"/>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6" name="Footer Placeholder 5">
            <a:extLst>
              <a:ext uri="{FF2B5EF4-FFF2-40B4-BE49-F238E27FC236}">
                <a16:creationId xmlns:a16="http://schemas.microsoft.com/office/drawing/2014/main" id="{DE9F61DF-FC1E-4758-891D-80086BC9FDD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EB557C1-0610-4E41-AE14-C5B505F78681}"/>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1353082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B7BCB-50C5-43FE-BBC1-258768931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71439B8-08E0-46B3-BA32-B792AE90F4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F659624-9A54-4307-B088-9B37B08DC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0ACDD-8BD0-4446-9E9C-FB4E9A13A845}"/>
              </a:ext>
            </a:extLst>
          </p:cNvPr>
          <p:cNvSpPr>
            <a:spLocks noGrp="1"/>
          </p:cNvSpPr>
          <p:nvPr>
            <p:ph type="dt" sz="half" idx="10"/>
          </p:nvPr>
        </p:nvSpPr>
        <p:spPr/>
        <p:txBody>
          <a:bodyPr/>
          <a:lstStyle/>
          <a:p>
            <a:fld id="{AB3A723A-F51D-43D2-B521-FEF54BE59D86}" type="datetimeFigureOut">
              <a:rPr lang="en-CA" smtClean="0"/>
              <a:t>2021-09-17</a:t>
            </a:fld>
            <a:endParaRPr lang="en-CA"/>
          </a:p>
        </p:txBody>
      </p:sp>
      <p:sp>
        <p:nvSpPr>
          <p:cNvPr id="6" name="Footer Placeholder 5">
            <a:extLst>
              <a:ext uri="{FF2B5EF4-FFF2-40B4-BE49-F238E27FC236}">
                <a16:creationId xmlns:a16="http://schemas.microsoft.com/office/drawing/2014/main" id="{A5F84852-C610-4C12-A91D-A2F626F34F9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0F35339-1E5C-47F9-BC19-ED30A1858E89}"/>
              </a:ext>
            </a:extLst>
          </p:cNvPr>
          <p:cNvSpPr>
            <a:spLocks noGrp="1"/>
          </p:cNvSpPr>
          <p:nvPr>
            <p:ph type="sldNum" sz="quarter" idx="12"/>
          </p:nvPr>
        </p:nvSpPr>
        <p:spPr/>
        <p:txBody>
          <a:bodyPr/>
          <a:lstStyle/>
          <a:p>
            <a:fld id="{F201E5BE-99D6-410B-95BC-D0A2AF0A2A21}" type="slidenum">
              <a:rPr lang="en-CA" smtClean="0"/>
              <a:t>‹#›</a:t>
            </a:fld>
            <a:endParaRPr lang="en-CA"/>
          </a:p>
        </p:txBody>
      </p:sp>
    </p:spTree>
    <p:extLst>
      <p:ext uri="{BB962C8B-B14F-4D97-AF65-F5344CB8AC3E}">
        <p14:creationId xmlns:p14="http://schemas.microsoft.com/office/powerpoint/2010/main" val="1055508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59327B-2305-4979-A036-CD740EDCB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76D6643-C1AB-4E86-BD16-D67119D6B3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DEB703A-FAD3-40D8-ABAA-A1B9FAB016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A723A-F51D-43D2-B521-FEF54BE59D86}" type="datetimeFigureOut">
              <a:rPr lang="en-CA" smtClean="0"/>
              <a:t>2021-09-17</a:t>
            </a:fld>
            <a:endParaRPr lang="en-CA"/>
          </a:p>
        </p:txBody>
      </p:sp>
      <p:sp>
        <p:nvSpPr>
          <p:cNvPr id="5" name="Footer Placeholder 4">
            <a:extLst>
              <a:ext uri="{FF2B5EF4-FFF2-40B4-BE49-F238E27FC236}">
                <a16:creationId xmlns:a16="http://schemas.microsoft.com/office/drawing/2014/main" id="{C170479C-EF01-425A-8B56-555A025A7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2606858D-D9CF-43E9-9CC0-4A8C80B9FD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1E5BE-99D6-410B-95BC-D0A2AF0A2A21}" type="slidenum">
              <a:rPr lang="en-CA" smtClean="0"/>
              <a:t>‹#›</a:t>
            </a:fld>
            <a:endParaRPr lang="en-CA"/>
          </a:p>
        </p:txBody>
      </p:sp>
    </p:spTree>
    <p:extLst>
      <p:ext uri="{BB962C8B-B14F-4D97-AF65-F5344CB8AC3E}">
        <p14:creationId xmlns:p14="http://schemas.microsoft.com/office/powerpoint/2010/main" val="3953250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51B5E-04F8-46CD-8CD0-8F9A8F81EE6D}"/>
              </a:ext>
            </a:extLst>
          </p:cNvPr>
          <p:cNvSpPr txBox="1"/>
          <p:nvPr/>
        </p:nvSpPr>
        <p:spPr>
          <a:xfrm>
            <a:off x="314325" y="536287"/>
            <a:ext cx="7362825" cy="584775"/>
          </a:xfrm>
          <a:prstGeom prst="rect">
            <a:avLst/>
          </a:prstGeom>
          <a:noFill/>
        </p:spPr>
        <p:txBody>
          <a:bodyPr wrap="square" rtlCol="0">
            <a:spAutoFit/>
          </a:bodyPr>
          <a:lstStyle/>
          <a:p>
            <a:r>
              <a:rPr lang="en-CA" sz="3200" dirty="0"/>
              <a:t>TW: Sexual Assault, Violence</a:t>
            </a:r>
          </a:p>
        </p:txBody>
      </p:sp>
      <p:pic>
        <p:nvPicPr>
          <p:cNvPr id="8" name="Picture 7">
            <a:extLst>
              <a:ext uri="{FF2B5EF4-FFF2-40B4-BE49-F238E27FC236}">
                <a16:creationId xmlns:a16="http://schemas.microsoft.com/office/drawing/2014/main" id="{06844898-1311-4EE1-B2C6-D1A420D4993A}"/>
              </a:ext>
            </a:extLst>
          </p:cNvPr>
          <p:cNvPicPr>
            <a:picLocks noChangeAspect="1"/>
          </p:cNvPicPr>
          <p:nvPr/>
        </p:nvPicPr>
        <p:blipFill rotWithShape="1">
          <a:blip r:embed="rId2"/>
          <a:srcRect t="24592" r="22500" b="6518"/>
          <a:stretch/>
        </p:blipFill>
        <p:spPr>
          <a:xfrm>
            <a:off x="1784350" y="1504315"/>
            <a:ext cx="9448800" cy="4724400"/>
          </a:xfrm>
          <a:prstGeom prst="rect">
            <a:avLst/>
          </a:prstGeom>
        </p:spPr>
      </p:pic>
    </p:spTree>
    <p:extLst>
      <p:ext uri="{BB962C8B-B14F-4D97-AF65-F5344CB8AC3E}">
        <p14:creationId xmlns:p14="http://schemas.microsoft.com/office/powerpoint/2010/main" val="27243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18952B-4A85-4B08-862B-F1320487EEE5}"/>
              </a:ext>
            </a:extLst>
          </p:cNvPr>
          <p:cNvSpPr txBox="1"/>
          <p:nvPr/>
        </p:nvSpPr>
        <p:spPr>
          <a:xfrm>
            <a:off x="409575" y="396359"/>
            <a:ext cx="6096000" cy="369332"/>
          </a:xfrm>
          <a:prstGeom prst="rect">
            <a:avLst/>
          </a:prstGeom>
          <a:noFill/>
        </p:spPr>
        <p:txBody>
          <a:bodyPr wrap="square">
            <a:spAutoFit/>
          </a:bodyPr>
          <a:lstStyle/>
          <a:p>
            <a:r>
              <a:rPr lang="en-CA" dirty="0"/>
              <a:t>2.3 | Student-specific issues</a:t>
            </a:r>
          </a:p>
        </p:txBody>
      </p:sp>
      <p:sp>
        <p:nvSpPr>
          <p:cNvPr id="5" name="TextBox 4">
            <a:extLst>
              <a:ext uri="{FF2B5EF4-FFF2-40B4-BE49-F238E27FC236}">
                <a16:creationId xmlns:a16="http://schemas.microsoft.com/office/drawing/2014/main" id="{030865EF-BCDE-4A25-AB40-9B9ED416FC1C}"/>
              </a:ext>
            </a:extLst>
          </p:cNvPr>
          <p:cNvSpPr txBox="1"/>
          <p:nvPr/>
        </p:nvSpPr>
        <p:spPr>
          <a:xfrm>
            <a:off x="1171575" y="1040368"/>
            <a:ext cx="6096000" cy="369332"/>
          </a:xfrm>
          <a:prstGeom prst="rect">
            <a:avLst/>
          </a:prstGeom>
          <a:noFill/>
        </p:spPr>
        <p:txBody>
          <a:bodyPr wrap="square">
            <a:spAutoFit/>
          </a:bodyPr>
          <a:lstStyle/>
          <a:p>
            <a:r>
              <a:rPr lang="en-CA" dirty="0"/>
              <a:t>2.3.1 | Financial hardships</a:t>
            </a:r>
          </a:p>
        </p:txBody>
      </p:sp>
      <p:sp>
        <p:nvSpPr>
          <p:cNvPr id="7" name="TextBox 6">
            <a:extLst>
              <a:ext uri="{FF2B5EF4-FFF2-40B4-BE49-F238E27FC236}">
                <a16:creationId xmlns:a16="http://schemas.microsoft.com/office/drawing/2014/main" id="{1AA7990F-8F78-457D-8D7C-946A1BD40F22}"/>
              </a:ext>
            </a:extLst>
          </p:cNvPr>
          <p:cNvSpPr txBox="1"/>
          <p:nvPr/>
        </p:nvSpPr>
        <p:spPr>
          <a:xfrm>
            <a:off x="1295400" y="3336667"/>
            <a:ext cx="6096000" cy="369332"/>
          </a:xfrm>
          <a:prstGeom prst="rect">
            <a:avLst/>
          </a:prstGeom>
          <a:noFill/>
        </p:spPr>
        <p:txBody>
          <a:bodyPr wrap="square">
            <a:spAutoFit/>
          </a:bodyPr>
          <a:lstStyle/>
          <a:p>
            <a:r>
              <a:rPr lang="en-CA" dirty="0"/>
              <a:t>2.3.2 | Post-degree job uncertainty</a:t>
            </a:r>
          </a:p>
        </p:txBody>
      </p:sp>
      <p:sp>
        <p:nvSpPr>
          <p:cNvPr id="9" name="TextBox 8">
            <a:extLst>
              <a:ext uri="{FF2B5EF4-FFF2-40B4-BE49-F238E27FC236}">
                <a16:creationId xmlns:a16="http://schemas.microsoft.com/office/drawing/2014/main" id="{5EDC2A19-A495-4290-A482-97A49983BD8E}"/>
              </a:ext>
            </a:extLst>
          </p:cNvPr>
          <p:cNvSpPr txBox="1"/>
          <p:nvPr/>
        </p:nvSpPr>
        <p:spPr>
          <a:xfrm>
            <a:off x="1295400" y="4711958"/>
            <a:ext cx="6096000" cy="369332"/>
          </a:xfrm>
          <a:prstGeom prst="rect">
            <a:avLst/>
          </a:prstGeom>
          <a:noFill/>
        </p:spPr>
        <p:txBody>
          <a:bodyPr wrap="square">
            <a:spAutoFit/>
          </a:bodyPr>
          <a:lstStyle/>
          <a:p>
            <a:r>
              <a:rPr lang="en-CA" dirty="0"/>
              <a:t>2.3.3 | Course themes</a:t>
            </a:r>
          </a:p>
        </p:txBody>
      </p:sp>
      <p:sp>
        <p:nvSpPr>
          <p:cNvPr id="11" name="TextBox 10">
            <a:extLst>
              <a:ext uri="{FF2B5EF4-FFF2-40B4-BE49-F238E27FC236}">
                <a16:creationId xmlns:a16="http://schemas.microsoft.com/office/drawing/2014/main" id="{6DBA71B2-8350-4EF3-B203-B502E0511117}"/>
              </a:ext>
            </a:extLst>
          </p:cNvPr>
          <p:cNvSpPr txBox="1"/>
          <p:nvPr/>
        </p:nvSpPr>
        <p:spPr>
          <a:xfrm>
            <a:off x="1533525" y="1492329"/>
            <a:ext cx="9791700" cy="1477328"/>
          </a:xfrm>
          <a:prstGeom prst="rect">
            <a:avLst/>
          </a:prstGeom>
          <a:noFill/>
        </p:spPr>
        <p:txBody>
          <a:bodyPr wrap="square">
            <a:spAutoFit/>
          </a:bodyPr>
          <a:lstStyle/>
          <a:p>
            <a:r>
              <a:rPr lang="en-US" dirty="0"/>
              <a:t>University tuition has increased by 37% from 2008 to 2018 while funding has decreased by 13% thus shifting the costs onto students (Mitchell et al., 2019). </a:t>
            </a:r>
          </a:p>
          <a:p>
            <a:pPr marL="285750" indent="-285750">
              <a:buFontTx/>
              <a:buChar char="-"/>
            </a:pPr>
            <a:r>
              <a:rPr lang="en-US" dirty="0"/>
              <a:t>Student debt</a:t>
            </a:r>
          </a:p>
          <a:p>
            <a:pPr marL="285750" indent="-285750">
              <a:buFontTx/>
              <a:buChar char="-"/>
            </a:pPr>
            <a:r>
              <a:rPr lang="en-US" dirty="0"/>
              <a:t>Food insecurity </a:t>
            </a:r>
          </a:p>
          <a:p>
            <a:pPr marL="285750" indent="-285750">
              <a:buFontTx/>
              <a:buChar char="-"/>
            </a:pPr>
            <a:r>
              <a:rPr lang="en-US" dirty="0"/>
              <a:t>Housing</a:t>
            </a:r>
            <a:endParaRPr lang="en-CA" dirty="0"/>
          </a:p>
        </p:txBody>
      </p:sp>
      <p:sp>
        <p:nvSpPr>
          <p:cNvPr id="13" name="TextBox 12">
            <a:extLst>
              <a:ext uri="{FF2B5EF4-FFF2-40B4-BE49-F238E27FC236}">
                <a16:creationId xmlns:a16="http://schemas.microsoft.com/office/drawing/2014/main" id="{492796B9-7ECD-4161-B916-7E48FEAC1081}"/>
              </a:ext>
            </a:extLst>
          </p:cNvPr>
          <p:cNvSpPr txBox="1"/>
          <p:nvPr/>
        </p:nvSpPr>
        <p:spPr>
          <a:xfrm>
            <a:off x="1533525" y="3770441"/>
            <a:ext cx="9544050" cy="646331"/>
          </a:xfrm>
          <a:prstGeom prst="rect">
            <a:avLst/>
          </a:prstGeom>
          <a:noFill/>
        </p:spPr>
        <p:txBody>
          <a:bodyPr wrap="square">
            <a:spAutoFit/>
          </a:bodyPr>
          <a:lstStyle/>
          <a:p>
            <a:r>
              <a:rPr lang="en-US" dirty="0"/>
              <a:t>For many students, job prospects post-graduation are uncertain.</a:t>
            </a:r>
          </a:p>
          <a:p>
            <a:r>
              <a:rPr lang="en-US" dirty="0"/>
              <a:t>- Increase competition can lead to overworking  </a:t>
            </a:r>
            <a:endParaRPr lang="en-CA" dirty="0"/>
          </a:p>
        </p:txBody>
      </p:sp>
      <p:sp>
        <p:nvSpPr>
          <p:cNvPr id="15" name="TextBox 14">
            <a:extLst>
              <a:ext uri="{FF2B5EF4-FFF2-40B4-BE49-F238E27FC236}">
                <a16:creationId xmlns:a16="http://schemas.microsoft.com/office/drawing/2014/main" id="{743E404F-93E5-483E-98FF-6E059C83E803}"/>
              </a:ext>
            </a:extLst>
          </p:cNvPr>
          <p:cNvSpPr txBox="1"/>
          <p:nvPr/>
        </p:nvSpPr>
        <p:spPr>
          <a:xfrm>
            <a:off x="1619249" y="5081290"/>
            <a:ext cx="9991725" cy="1200329"/>
          </a:xfrm>
          <a:prstGeom prst="rect">
            <a:avLst/>
          </a:prstGeom>
          <a:noFill/>
        </p:spPr>
        <p:txBody>
          <a:bodyPr wrap="square">
            <a:spAutoFit/>
          </a:bodyPr>
          <a:lstStyle/>
          <a:p>
            <a:r>
              <a:rPr lang="en-US" dirty="0"/>
              <a:t>Confront ideas that are novel to them or contradict their own deeply held beliefs. </a:t>
            </a:r>
          </a:p>
          <a:p>
            <a:endParaRPr lang="en-US" dirty="0"/>
          </a:p>
          <a:p>
            <a:r>
              <a:rPr lang="en-US" dirty="0"/>
              <a:t>POC students must contend with a curriculum that is largely dominated by White discourse in which Black and Indigenous perspectives are erased or suppressed (Begum &amp; Saini, 2019; Sium et al., 2012).</a:t>
            </a:r>
            <a:endParaRPr lang="en-CA" dirty="0"/>
          </a:p>
        </p:txBody>
      </p:sp>
    </p:spTree>
    <p:extLst>
      <p:ext uri="{BB962C8B-B14F-4D97-AF65-F5344CB8AC3E}">
        <p14:creationId xmlns:p14="http://schemas.microsoft.com/office/powerpoint/2010/main" val="427196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4F2CC2-8979-42D5-B56E-6A7376BD98BD}"/>
              </a:ext>
            </a:extLst>
          </p:cNvPr>
          <p:cNvSpPr txBox="1"/>
          <p:nvPr/>
        </p:nvSpPr>
        <p:spPr>
          <a:xfrm>
            <a:off x="447675" y="482084"/>
            <a:ext cx="6096000" cy="369332"/>
          </a:xfrm>
          <a:prstGeom prst="rect">
            <a:avLst/>
          </a:prstGeom>
          <a:noFill/>
        </p:spPr>
        <p:txBody>
          <a:bodyPr wrap="square">
            <a:spAutoFit/>
          </a:bodyPr>
          <a:lstStyle/>
          <a:p>
            <a:r>
              <a:rPr lang="en-CA" dirty="0"/>
              <a:t>2.4 | Faculty-specific issues</a:t>
            </a:r>
          </a:p>
        </p:txBody>
      </p:sp>
      <p:sp>
        <p:nvSpPr>
          <p:cNvPr id="5" name="TextBox 4">
            <a:extLst>
              <a:ext uri="{FF2B5EF4-FFF2-40B4-BE49-F238E27FC236}">
                <a16:creationId xmlns:a16="http://schemas.microsoft.com/office/drawing/2014/main" id="{C6EB6422-27C9-47C0-93DC-3C81F9B91ED1}"/>
              </a:ext>
            </a:extLst>
          </p:cNvPr>
          <p:cNvSpPr txBox="1"/>
          <p:nvPr/>
        </p:nvSpPr>
        <p:spPr>
          <a:xfrm>
            <a:off x="866775" y="2017159"/>
            <a:ext cx="6096000" cy="369332"/>
          </a:xfrm>
          <a:prstGeom prst="rect">
            <a:avLst/>
          </a:prstGeom>
          <a:noFill/>
        </p:spPr>
        <p:txBody>
          <a:bodyPr wrap="square">
            <a:spAutoFit/>
          </a:bodyPr>
          <a:lstStyle/>
          <a:p>
            <a:r>
              <a:rPr lang="en-CA" dirty="0"/>
              <a:t>2.4.1 | Contingent faculty</a:t>
            </a:r>
          </a:p>
        </p:txBody>
      </p:sp>
      <p:sp>
        <p:nvSpPr>
          <p:cNvPr id="7" name="TextBox 6">
            <a:extLst>
              <a:ext uri="{FF2B5EF4-FFF2-40B4-BE49-F238E27FC236}">
                <a16:creationId xmlns:a16="http://schemas.microsoft.com/office/drawing/2014/main" id="{3EED6E6B-5583-42BA-A998-20729B2C4A12}"/>
              </a:ext>
            </a:extLst>
          </p:cNvPr>
          <p:cNvSpPr txBox="1"/>
          <p:nvPr/>
        </p:nvSpPr>
        <p:spPr>
          <a:xfrm>
            <a:off x="866775" y="3558248"/>
            <a:ext cx="6096000" cy="369332"/>
          </a:xfrm>
          <a:prstGeom prst="rect">
            <a:avLst/>
          </a:prstGeom>
          <a:noFill/>
        </p:spPr>
        <p:txBody>
          <a:bodyPr wrap="square">
            <a:spAutoFit/>
          </a:bodyPr>
          <a:lstStyle/>
          <a:p>
            <a:r>
              <a:rPr lang="en-CA" dirty="0"/>
              <a:t>2.4.2 | Tenure-track faculty</a:t>
            </a:r>
          </a:p>
        </p:txBody>
      </p:sp>
      <p:sp>
        <p:nvSpPr>
          <p:cNvPr id="9" name="TextBox 8">
            <a:extLst>
              <a:ext uri="{FF2B5EF4-FFF2-40B4-BE49-F238E27FC236}">
                <a16:creationId xmlns:a16="http://schemas.microsoft.com/office/drawing/2014/main" id="{1DE7843D-6F61-4269-A19C-CE306311D317}"/>
              </a:ext>
            </a:extLst>
          </p:cNvPr>
          <p:cNvSpPr txBox="1"/>
          <p:nvPr/>
        </p:nvSpPr>
        <p:spPr>
          <a:xfrm>
            <a:off x="971550" y="5274114"/>
            <a:ext cx="6096000" cy="369332"/>
          </a:xfrm>
          <a:prstGeom prst="rect">
            <a:avLst/>
          </a:prstGeom>
          <a:noFill/>
        </p:spPr>
        <p:txBody>
          <a:bodyPr wrap="square">
            <a:spAutoFit/>
          </a:bodyPr>
          <a:lstStyle/>
          <a:p>
            <a:r>
              <a:rPr lang="en-US" dirty="0"/>
              <a:t>2.4.3 | Cultures of overwork can mask serious concerns</a:t>
            </a:r>
            <a:endParaRPr lang="en-CA" dirty="0"/>
          </a:p>
        </p:txBody>
      </p:sp>
      <p:sp>
        <p:nvSpPr>
          <p:cNvPr id="11" name="TextBox 10">
            <a:extLst>
              <a:ext uri="{FF2B5EF4-FFF2-40B4-BE49-F238E27FC236}">
                <a16:creationId xmlns:a16="http://schemas.microsoft.com/office/drawing/2014/main" id="{AD57ABFE-E05A-4F15-9504-E477322B3311}"/>
              </a:ext>
            </a:extLst>
          </p:cNvPr>
          <p:cNvSpPr txBox="1"/>
          <p:nvPr/>
        </p:nvSpPr>
        <p:spPr>
          <a:xfrm>
            <a:off x="447675" y="851416"/>
            <a:ext cx="10906125" cy="923330"/>
          </a:xfrm>
          <a:prstGeom prst="rect">
            <a:avLst/>
          </a:prstGeom>
          <a:noFill/>
        </p:spPr>
        <p:txBody>
          <a:bodyPr wrap="square">
            <a:spAutoFit/>
          </a:bodyPr>
          <a:lstStyle/>
          <a:p>
            <a:r>
              <a:rPr lang="en-US" dirty="0"/>
              <a:t>One of the most notable consequences of recent structural and governance changes in academia has been the shift toward reliance on contingent faculty (adjunct and contract faculty not on the tenure track) and the diminishing availability of tenure track positions.</a:t>
            </a:r>
            <a:endParaRPr lang="en-CA" dirty="0"/>
          </a:p>
        </p:txBody>
      </p:sp>
      <p:sp>
        <p:nvSpPr>
          <p:cNvPr id="13" name="TextBox 12">
            <a:extLst>
              <a:ext uri="{FF2B5EF4-FFF2-40B4-BE49-F238E27FC236}">
                <a16:creationId xmlns:a16="http://schemas.microsoft.com/office/drawing/2014/main" id="{4279CE96-C482-4E0B-9FAF-36D575CC5315}"/>
              </a:ext>
            </a:extLst>
          </p:cNvPr>
          <p:cNvSpPr txBox="1"/>
          <p:nvPr/>
        </p:nvSpPr>
        <p:spPr>
          <a:xfrm>
            <a:off x="1438274" y="2342468"/>
            <a:ext cx="9915525" cy="923330"/>
          </a:xfrm>
          <a:prstGeom prst="rect">
            <a:avLst/>
          </a:prstGeom>
          <a:noFill/>
        </p:spPr>
        <p:txBody>
          <a:bodyPr wrap="square">
            <a:spAutoFit/>
          </a:bodyPr>
          <a:lstStyle/>
          <a:p>
            <a:r>
              <a:rPr lang="en-US" dirty="0"/>
              <a:t>Field and Jones (2016) define contingent faculty as “sessional faculty and all nonpermanent faculty members who are working on part-time or limited term contracts outside the tenure-stream” </a:t>
            </a:r>
            <a:r>
              <a:rPr lang="en-US" dirty="0">
                <a:sym typeface="Wingdings" panose="05000000000000000000" pitchFamily="2" charset="2"/>
              </a:rPr>
              <a:t> lack of support and resources</a:t>
            </a:r>
            <a:endParaRPr lang="en-CA" dirty="0"/>
          </a:p>
        </p:txBody>
      </p:sp>
      <p:sp>
        <p:nvSpPr>
          <p:cNvPr id="14" name="TextBox 13">
            <a:extLst>
              <a:ext uri="{FF2B5EF4-FFF2-40B4-BE49-F238E27FC236}">
                <a16:creationId xmlns:a16="http://schemas.microsoft.com/office/drawing/2014/main" id="{05A05BC2-FA60-480A-AB0A-D031D6C83280}"/>
              </a:ext>
            </a:extLst>
          </p:cNvPr>
          <p:cNvSpPr txBox="1"/>
          <p:nvPr/>
        </p:nvSpPr>
        <p:spPr>
          <a:xfrm>
            <a:off x="1647825" y="3927580"/>
            <a:ext cx="9267825" cy="1200329"/>
          </a:xfrm>
          <a:prstGeom prst="rect">
            <a:avLst/>
          </a:prstGeom>
          <a:noFill/>
        </p:spPr>
        <p:txBody>
          <a:bodyPr wrap="square" rtlCol="0">
            <a:spAutoFit/>
          </a:bodyPr>
          <a:lstStyle/>
          <a:p>
            <a:r>
              <a:rPr lang="en-CA" dirty="0"/>
              <a:t>Pre-tenure track have no job security. Stress of environment (publish or perish, grants): “proving yourself”</a:t>
            </a:r>
          </a:p>
          <a:p>
            <a:r>
              <a:rPr lang="en-CA" dirty="0"/>
              <a:t>Mid-career, increased responsibility and expectations (mid-career crisis)</a:t>
            </a:r>
          </a:p>
          <a:p>
            <a:r>
              <a:rPr lang="en-US" dirty="0"/>
              <a:t>Senior (professor-level) frees of promotion pressure, but additional responsibilities and</a:t>
            </a:r>
            <a:endParaRPr lang="en-CA" dirty="0"/>
          </a:p>
        </p:txBody>
      </p:sp>
      <p:sp>
        <p:nvSpPr>
          <p:cNvPr id="16" name="TextBox 15">
            <a:extLst>
              <a:ext uri="{FF2B5EF4-FFF2-40B4-BE49-F238E27FC236}">
                <a16:creationId xmlns:a16="http://schemas.microsoft.com/office/drawing/2014/main" id="{6555FE87-4D84-4A10-A3A1-5D0C7A7A1515}"/>
              </a:ext>
            </a:extLst>
          </p:cNvPr>
          <p:cNvSpPr txBox="1"/>
          <p:nvPr/>
        </p:nvSpPr>
        <p:spPr>
          <a:xfrm>
            <a:off x="1647825" y="5643446"/>
            <a:ext cx="9267824" cy="923330"/>
          </a:xfrm>
          <a:prstGeom prst="rect">
            <a:avLst/>
          </a:prstGeom>
          <a:noFill/>
        </p:spPr>
        <p:txBody>
          <a:bodyPr wrap="square">
            <a:spAutoFit/>
          </a:bodyPr>
          <a:lstStyle/>
          <a:p>
            <a:r>
              <a:rPr lang="en-US" dirty="0"/>
              <a:t>The messages many receive from mentors or colleagues about how to manage the stress, anxiety, and pressure associated with academic life often involve some version of “work harder,” “focus more on productivity,” or “be grateful for the flexibility of academia.”</a:t>
            </a:r>
            <a:endParaRPr lang="en-CA" dirty="0"/>
          </a:p>
        </p:txBody>
      </p:sp>
    </p:spTree>
    <p:extLst>
      <p:ext uri="{BB962C8B-B14F-4D97-AF65-F5344CB8AC3E}">
        <p14:creationId xmlns:p14="http://schemas.microsoft.com/office/powerpoint/2010/main" val="222993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4DDD4-3720-4CD6-A75B-2A91DA4E8FE3}"/>
              </a:ext>
            </a:extLst>
          </p:cNvPr>
          <p:cNvSpPr txBox="1"/>
          <p:nvPr/>
        </p:nvSpPr>
        <p:spPr>
          <a:xfrm>
            <a:off x="381000" y="605909"/>
            <a:ext cx="6096000" cy="369332"/>
          </a:xfrm>
          <a:prstGeom prst="rect">
            <a:avLst/>
          </a:prstGeom>
          <a:noFill/>
        </p:spPr>
        <p:txBody>
          <a:bodyPr wrap="square">
            <a:spAutoFit/>
          </a:bodyPr>
          <a:lstStyle/>
          <a:p>
            <a:r>
              <a:rPr lang="en-CA" dirty="0"/>
              <a:t>3.1 | Daily hacks</a:t>
            </a:r>
          </a:p>
        </p:txBody>
      </p:sp>
      <p:sp>
        <p:nvSpPr>
          <p:cNvPr id="5" name="TextBox 4">
            <a:extLst>
              <a:ext uri="{FF2B5EF4-FFF2-40B4-BE49-F238E27FC236}">
                <a16:creationId xmlns:a16="http://schemas.microsoft.com/office/drawing/2014/main" id="{B8E2D379-7398-4F93-B03E-5A73B8F5E85D}"/>
              </a:ext>
            </a:extLst>
          </p:cNvPr>
          <p:cNvSpPr txBox="1"/>
          <p:nvPr/>
        </p:nvSpPr>
        <p:spPr>
          <a:xfrm>
            <a:off x="990599" y="2110085"/>
            <a:ext cx="8429625" cy="646331"/>
          </a:xfrm>
          <a:prstGeom prst="rect">
            <a:avLst/>
          </a:prstGeom>
          <a:noFill/>
        </p:spPr>
        <p:txBody>
          <a:bodyPr wrap="square">
            <a:spAutoFit/>
          </a:bodyPr>
          <a:lstStyle/>
          <a:p>
            <a:r>
              <a:rPr lang="en-US" dirty="0"/>
              <a:t>Good organization can help reduce the anxiety, stress, and overwhelm that can arise from multiple commitments, varied deadlines, and overfull schedules</a:t>
            </a:r>
            <a:endParaRPr lang="en-CA" dirty="0"/>
          </a:p>
        </p:txBody>
      </p:sp>
      <p:sp>
        <p:nvSpPr>
          <p:cNvPr id="7" name="TextBox 6">
            <a:extLst>
              <a:ext uri="{FF2B5EF4-FFF2-40B4-BE49-F238E27FC236}">
                <a16:creationId xmlns:a16="http://schemas.microsoft.com/office/drawing/2014/main" id="{725EC80A-DF91-424A-95A3-94E8BB2DDED9}"/>
              </a:ext>
            </a:extLst>
          </p:cNvPr>
          <p:cNvSpPr txBox="1"/>
          <p:nvPr/>
        </p:nvSpPr>
        <p:spPr>
          <a:xfrm>
            <a:off x="466725" y="1615559"/>
            <a:ext cx="6096000" cy="369332"/>
          </a:xfrm>
          <a:prstGeom prst="rect">
            <a:avLst/>
          </a:prstGeom>
          <a:noFill/>
        </p:spPr>
        <p:txBody>
          <a:bodyPr wrap="square">
            <a:spAutoFit/>
          </a:bodyPr>
          <a:lstStyle/>
          <a:p>
            <a:r>
              <a:rPr lang="en-CA" dirty="0"/>
              <a:t>3.1.1 | Get organized</a:t>
            </a:r>
          </a:p>
        </p:txBody>
      </p:sp>
      <p:sp>
        <p:nvSpPr>
          <p:cNvPr id="8" name="Star: 5 Points 7">
            <a:extLst>
              <a:ext uri="{FF2B5EF4-FFF2-40B4-BE49-F238E27FC236}">
                <a16:creationId xmlns:a16="http://schemas.microsoft.com/office/drawing/2014/main" id="{6900C421-8107-4F7B-BD7A-B8BFF2D3A4A7}"/>
              </a:ext>
            </a:extLst>
          </p:cNvPr>
          <p:cNvSpPr/>
          <p:nvPr/>
        </p:nvSpPr>
        <p:spPr>
          <a:xfrm>
            <a:off x="1562100"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tar: 5 Points 8">
            <a:extLst>
              <a:ext uri="{FF2B5EF4-FFF2-40B4-BE49-F238E27FC236}">
                <a16:creationId xmlns:a16="http://schemas.microsoft.com/office/drawing/2014/main" id="{B32A4AD5-2F44-4204-984B-A9D09DA2FFCE}"/>
              </a:ext>
            </a:extLst>
          </p:cNvPr>
          <p:cNvSpPr/>
          <p:nvPr/>
        </p:nvSpPr>
        <p:spPr>
          <a:xfrm>
            <a:off x="2738437"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Star: 5 Points 9">
            <a:extLst>
              <a:ext uri="{FF2B5EF4-FFF2-40B4-BE49-F238E27FC236}">
                <a16:creationId xmlns:a16="http://schemas.microsoft.com/office/drawing/2014/main" id="{298C664B-1418-496F-9FBF-24E9E8FA15B6}"/>
              </a:ext>
            </a:extLst>
          </p:cNvPr>
          <p:cNvSpPr/>
          <p:nvPr/>
        </p:nvSpPr>
        <p:spPr>
          <a:xfrm>
            <a:off x="3914774"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BA03FEEA-CDA6-4AB6-B58E-15EFB8018601}"/>
              </a:ext>
            </a:extLst>
          </p:cNvPr>
          <p:cNvSpPr txBox="1"/>
          <p:nvPr/>
        </p:nvSpPr>
        <p:spPr>
          <a:xfrm>
            <a:off x="685800" y="3257550"/>
            <a:ext cx="3705225" cy="400110"/>
          </a:xfrm>
          <a:prstGeom prst="rect">
            <a:avLst/>
          </a:prstGeom>
          <a:noFill/>
        </p:spPr>
        <p:txBody>
          <a:bodyPr wrap="square" rtlCol="0">
            <a:spAutoFit/>
          </a:bodyPr>
          <a:lstStyle/>
          <a:p>
            <a:r>
              <a:rPr lang="en-CA" sz="2000" dirty="0"/>
              <a:t>Isabelle rate’s this hack:</a:t>
            </a:r>
          </a:p>
        </p:txBody>
      </p:sp>
      <p:sp>
        <p:nvSpPr>
          <p:cNvPr id="12" name="TextBox 11">
            <a:extLst>
              <a:ext uri="{FF2B5EF4-FFF2-40B4-BE49-F238E27FC236}">
                <a16:creationId xmlns:a16="http://schemas.microsoft.com/office/drawing/2014/main" id="{DF1F0598-67EC-444E-AEF3-2C03461C5627}"/>
              </a:ext>
            </a:extLst>
          </p:cNvPr>
          <p:cNvSpPr txBox="1"/>
          <p:nvPr/>
        </p:nvSpPr>
        <p:spPr>
          <a:xfrm>
            <a:off x="1562100" y="5099386"/>
            <a:ext cx="8086725" cy="707886"/>
          </a:xfrm>
          <a:prstGeom prst="rect">
            <a:avLst/>
          </a:prstGeom>
          <a:noFill/>
        </p:spPr>
        <p:txBody>
          <a:bodyPr wrap="square" rtlCol="0">
            <a:spAutoFit/>
          </a:bodyPr>
          <a:lstStyle/>
          <a:p>
            <a:r>
              <a:rPr lang="en-CA" sz="2000" dirty="0"/>
              <a:t>Having a routine helps, but it is easier said than done. Start small – make a list, cross off as you go. Be realistic with your goals. Be kind with yourself. </a:t>
            </a:r>
          </a:p>
        </p:txBody>
      </p:sp>
      <p:sp>
        <p:nvSpPr>
          <p:cNvPr id="13" name="Star: 5 Points 12">
            <a:extLst>
              <a:ext uri="{FF2B5EF4-FFF2-40B4-BE49-F238E27FC236}">
                <a16:creationId xmlns:a16="http://schemas.microsoft.com/office/drawing/2014/main" id="{16FCA34B-589F-47F7-8116-02D6CFE4A80C}"/>
              </a:ext>
            </a:extLst>
          </p:cNvPr>
          <p:cNvSpPr/>
          <p:nvPr/>
        </p:nvSpPr>
        <p:spPr>
          <a:xfrm>
            <a:off x="5091111" y="3819524"/>
            <a:ext cx="1038225" cy="885825"/>
          </a:xfrm>
          <a:prstGeom prst="star5">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Star: 5 Points 13">
            <a:extLst>
              <a:ext uri="{FF2B5EF4-FFF2-40B4-BE49-F238E27FC236}">
                <a16:creationId xmlns:a16="http://schemas.microsoft.com/office/drawing/2014/main" id="{C4D63FB1-CFFB-4757-94DB-8BF39B767600}"/>
              </a:ext>
            </a:extLst>
          </p:cNvPr>
          <p:cNvSpPr/>
          <p:nvPr/>
        </p:nvSpPr>
        <p:spPr>
          <a:xfrm>
            <a:off x="6267448" y="3819524"/>
            <a:ext cx="1038225" cy="885825"/>
          </a:xfrm>
          <a:prstGeom prst="star5">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6960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2069E-33BA-411D-9629-7FDAA1A4DA93}"/>
              </a:ext>
            </a:extLst>
          </p:cNvPr>
          <p:cNvSpPr txBox="1"/>
          <p:nvPr/>
        </p:nvSpPr>
        <p:spPr>
          <a:xfrm>
            <a:off x="523875" y="482084"/>
            <a:ext cx="6096000" cy="369332"/>
          </a:xfrm>
          <a:prstGeom prst="rect">
            <a:avLst/>
          </a:prstGeom>
          <a:noFill/>
        </p:spPr>
        <p:txBody>
          <a:bodyPr wrap="square">
            <a:spAutoFit/>
          </a:bodyPr>
          <a:lstStyle/>
          <a:p>
            <a:r>
              <a:rPr lang="en-CA" dirty="0"/>
              <a:t>3.1.2 | Build networks</a:t>
            </a:r>
          </a:p>
        </p:txBody>
      </p:sp>
      <p:sp>
        <p:nvSpPr>
          <p:cNvPr id="5" name="TextBox 4">
            <a:extLst>
              <a:ext uri="{FF2B5EF4-FFF2-40B4-BE49-F238E27FC236}">
                <a16:creationId xmlns:a16="http://schemas.microsoft.com/office/drawing/2014/main" id="{C621B00B-C266-4E90-AEF4-A0C394F9B22C}"/>
              </a:ext>
            </a:extLst>
          </p:cNvPr>
          <p:cNvSpPr txBox="1"/>
          <p:nvPr/>
        </p:nvSpPr>
        <p:spPr>
          <a:xfrm>
            <a:off x="1190625" y="1099661"/>
            <a:ext cx="8953500" cy="923330"/>
          </a:xfrm>
          <a:prstGeom prst="rect">
            <a:avLst/>
          </a:prstGeom>
          <a:noFill/>
        </p:spPr>
        <p:txBody>
          <a:bodyPr wrap="square">
            <a:spAutoFit/>
          </a:bodyPr>
          <a:lstStyle/>
          <a:p>
            <a:r>
              <a:rPr lang="en-US" dirty="0"/>
              <a:t>Whether these networks are academic in nature or are based instead in shared interests or leisure pursuits, building and sustaining networks within academia (as well as outside) can offer substantial supports.</a:t>
            </a:r>
            <a:endParaRPr lang="en-CA" dirty="0"/>
          </a:p>
        </p:txBody>
      </p:sp>
      <p:sp>
        <p:nvSpPr>
          <p:cNvPr id="6" name="Star: 5 Points 5">
            <a:extLst>
              <a:ext uri="{FF2B5EF4-FFF2-40B4-BE49-F238E27FC236}">
                <a16:creationId xmlns:a16="http://schemas.microsoft.com/office/drawing/2014/main" id="{E16ED6EF-BE4F-41E0-93BC-DC0B3C64DFEE}"/>
              </a:ext>
            </a:extLst>
          </p:cNvPr>
          <p:cNvSpPr/>
          <p:nvPr/>
        </p:nvSpPr>
        <p:spPr>
          <a:xfrm>
            <a:off x="1562100"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tar: 5 Points 6">
            <a:extLst>
              <a:ext uri="{FF2B5EF4-FFF2-40B4-BE49-F238E27FC236}">
                <a16:creationId xmlns:a16="http://schemas.microsoft.com/office/drawing/2014/main" id="{F99EEBE8-FD81-43E0-AC22-4377B85C7DC7}"/>
              </a:ext>
            </a:extLst>
          </p:cNvPr>
          <p:cNvSpPr/>
          <p:nvPr/>
        </p:nvSpPr>
        <p:spPr>
          <a:xfrm>
            <a:off x="2738437"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tar: 5 Points 7">
            <a:extLst>
              <a:ext uri="{FF2B5EF4-FFF2-40B4-BE49-F238E27FC236}">
                <a16:creationId xmlns:a16="http://schemas.microsoft.com/office/drawing/2014/main" id="{57F0FDB6-51F1-4B4B-A1C7-BA89CD3986B3}"/>
              </a:ext>
            </a:extLst>
          </p:cNvPr>
          <p:cNvSpPr/>
          <p:nvPr/>
        </p:nvSpPr>
        <p:spPr>
          <a:xfrm>
            <a:off x="3914774"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441413F5-B079-45F3-B00A-8A78264BE52A}"/>
              </a:ext>
            </a:extLst>
          </p:cNvPr>
          <p:cNvSpPr txBox="1"/>
          <p:nvPr/>
        </p:nvSpPr>
        <p:spPr>
          <a:xfrm>
            <a:off x="685800" y="3257550"/>
            <a:ext cx="3705225" cy="400110"/>
          </a:xfrm>
          <a:prstGeom prst="rect">
            <a:avLst/>
          </a:prstGeom>
          <a:noFill/>
        </p:spPr>
        <p:txBody>
          <a:bodyPr wrap="square" rtlCol="0">
            <a:spAutoFit/>
          </a:bodyPr>
          <a:lstStyle/>
          <a:p>
            <a:r>
              <a:rPr lang="en-CA" sz="2000" dirty="0"/>
              <a:t>Isabelle rate’s this hack:</a:t>
            </a:r>
          </a:p>
        </p:txBody>
      </p:sp>
      <p:sp>
        <p:nvSpPr>
          <p:cNvPr id="10" name="TextBox 9">
            <a:extLst>
              <a:ext uri="{FF2B5EF4-FFF2-40B4-BE49-F238E27FC236}">
                <a16:creationId xmlns:a16="http://schemas.microsoft.com/office/drawing/2014/main" id="{3508495A-910F-431C-BC29-B21FCF1E29A3}"/>
              </a:ext>
            </a:extLst>
          </p:cNvPr>
          <p:cNvSpPr txBox="1"/>
          <p:nvPr/>
        </p:nvSpPr>
        <p:spPr>
          <a:xfrm>
            <a:off x="1562100" y="5099386"/>
            <a:ext cx="8086725" cy="400110"/>
          </a:xfrm>
          <a:prstGeom prst="rect">
            <a:avLst/>
          </a:prstGeom>
          <a:noFill/>
        </p:spPr>
        <p:txBody>
          <a:bodyPr wrap="square" rtlCol="0">
            <a:spAutoFit/>
          </a:bodyPr>
          <a:lstStyle/>
          <a:p>
            <a:r>
              <a:rPr lang="en-CA" sz="2000" dirty="0"/>
              <a:t>You are not alone. Reaching out is the hardest part. </a:t>
            </a:r>
          </a:p>
        </p:txBody>
      </p:sp>
      <p:sp>
        <p:nvSpPr>
          <p:cNvPr id="11" name="Star: 5 Points 10">
            <a:extLst>
              <a:ext uri="{FF2B5EF4-FFF2-40B4-BE49-F238E27FC236}">
                <a16:creationId xmlns:a16="http://schemas.microsoft.com/office/drawing/2014/main" id="{84EE4BF6-A2F5-4938-929B-1E978D124406}"/>
              </a:ext>
            </a:extLst>
          </p:cNvPr>
          <p:cNvSpPr/>
          <p:nvPr/>
        </p:nvSpPr>
        <p:spPr>
          <a:xfrm>
            <a:off x="5091111"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Star: 5 Points 11">
            <a:extLst>
              <a:ext uri="{FF2B5EF4-FFF2-40B4-BE49-F238E27FC236}">
                <a16:creationId xmlns:a16="http://schemas.microsoft.com/office/drawing/2014/main" id="{EC59BDB8-C32A-4890-B1A7-8270DA52252D}"/>
              </a:ext>
            </a:extLst>
          </p:cNvPr>
          <p:cNvSpPr/>
          <p:nvPr/>
        </p:nvSpPr>
        <p:spPr>
          <a:xfrm>
            <a:off x="6267448"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878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474FB3-9E64-4F1F-B8F8-8E6728BD719D}"/>
              </a:ext>
            </a:extLst>
          </p:cNvPr>
          <p:cNvSpPr txBox="1"/>
          <p:nvPr/>
        </p:nvSpPr>
        <p:spPr>
          <a:xfrm>
            <a:off x="571500" y="596384"/>
            <a:ext cx="6096000" cy="369332"/>
          </a:xfrm>
          <a:prstGeom prst="rect">
            <a:avLst/>
          </a:prstGeom>
          <a:noFill/>
        </p:spPr>
        <p:txBody>
          <a:bodyPr wrap="square">
            <a:spAutoFit/>
          </a:bodyPr>
          <a:lstStyle/>
          <a:p>
            <a:r>
              <a:rPr lang="en-CA" dirty="0"/>
              <a:t>3.1.3 | Set boundaries</a:t>
            </a:r>
          </a:p>
        </p:txBody>
      </p:sp>
      <p:sp>
        <p:nvSpPr>
          <p:cNvPr id="5" name="TextBox 4">
            <a:extLst>
              <a:ext uri="{FF2B5EF4-FFF2-40B4-BE49-F238E27FC236}">
                <a16:creationId xmlns:a16="http://schemas.microsoft.com/office/drawing/2014/main" id="{6562A940-87F6-4A2C-82BF-7CBB0619BA3C}"/>
              </a:ext>
            </a:extLst>
          </p:cNvPr>
          <p:cNvSpPr txBox="1"/>
          <p:nvPr/>
        </p:nvSpPr>
        <p:spPr>
          <a:xfrm>
            <a:off x="866775" y="965716"/>
            <a:ext cx="9867900" cy="1477328"/>
          </a:xfrm>
          <a:prstGeom prst="rect">
            <a:avLst/>
          </a:prstGeom>
          <a:noFill/>
        </p:spPr>
        <p:txBody>
          <a:bodyPr wrap="square">
            <a:spAutoFit/>
          </a:bodyPr>
          <a:lstStyle/>
          <a:p>
            <a:r>
              <a:rPr lang="en-US" dirty="0"/>
              <a:t>Academic work can feel boundless. It has no clear start and stop times, and there is always more that could be read, researched, written, or studied. Because of this, it is imperative to develop skills in knowing your own limits and setting healthy boundaries around work. This requires a deliberate practice of instituting balance; for example, setting (and sticking to) your own clear work and work-free times or not reading or answering emails on evenings or weekends.</a:t>
            </a:r>
            <a:endParaRPr lang="en-CA" dirty="0"/>
          </a:p>
        </p:txBody>
      </p:sp>
      <p:sp>
        <p:nvSpPr>
          <p:cNvPr id="6" name="Star: 5 Points 5">
            <a:extLst>
              <a:ext uri="{FF2B5EF4-FFF2-40B4-BE49-F238E27FC236}">
                <a16:creationId xmlns:a16="http://schemas.microsoft.com/office/drawing/2014/main" id="{EDA04B5C-5BA2-4431-90E9-6BAF7A60C04B}"/>
              </a:ext>
            </a:extLst>
          </p:cNvPr>
          <p:cNvSpPr/>
          <p:nvPr/>
        </p:nvSpPr>
        <p:spPr>
          <a:xfrm>
            <a:off x="1562100"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tar: 5 Points 6">
            <a:extLst>
              <a:ext uri="{FF2B5EF4-FFF2-40B4-BE49-F238E27FC236}">
                <a16:creationId xmlns:a16="http://schemas.microsoft.com/office/drawing/2014/main" id="{61120217-CA2B-4681-ABD4-BC2D524F9653}"/>
              </a:ext>
            </a:extLst>
          </p:cNvPr>
          <p:cNvSpPr/>
          <p:nvPr/>
        </p:nvSpPr>
        <p:spPr>
          <a:xfrm>
            <a:off x="2738437"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tar: 5 Points 7">
            <a:extLst>
              <a:ext uri="{FF2B5EF4-FFF2-40B4-BE49-F238E27FC236}">
                <a16:creationId xmlns:a16="http://schemas.microsoft.com/office/drawing/2014/main" id="{E3F9A685-2FE9-4997-A75C-56ADCA8F00EE}"/>
              </a:ext>
            </a:extLst>
          </p:cNvPr>
          <p:cNvSpPr/>
          <p:nvPr/>
        </p:nvSpPr>
        <p:spPr>
          <a:xfrm>
            <a:off x="3914774"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91DA4678-B77A-43EA-8DEC-B6B2B76A10E1}"/>
              </a:ext>
            </a:extLst>
          </p:cNvPr>
          <p:cNvSpPr txBox="1"/>
          <p:nvPr/>
        </p:nvSpPr>
        <p:spPr>
          <a:xfrm>
            <a:off x="685800" y="3257550"/>
            <a:ext cx="3705225" cy="400110"/>
          </a:xfrm>
          <a:prstGeom prst="rect">
            <a:avLst/>
          </a:prstGeom>
          <a:noFill/>
        </p:spPr>
        <p:txBody>
          <a:bodyPr wrap="square" rtlCol="0">
            <a:spAutoFit/>
          </a:bodyPr>
          <a:lstStyle/>
          <a:p>
            <a:r>
              <a:rPr lang="en-CA" sz="2000" dirty="0"/>
              <a:t>Isabelle rate’s this hack:</a:t>
            </a:r>
          </a:p>
        </p:txBody>
      </p:sp>
      <p:sp>
        <p:nvSpPr>
          <p:cNvPr id="10" name="TextBox 9">
            <a:extLst>
              <a:ext uri="{FF2B5EF4-FFF2-40B4-BE49-F238E27FC236}">
                <a16:creationId xmlns:a16="http://schemas.microsoft.com/office/drawing/2014/main" id="{8C6C2916-EBF6-46D1-B379-9BC0F6C679A5}"/>
              </a:ext>
            </a:extLst>
          </p:cNvPr>
          <p:cNvSpPr txBox="1"/>
          <p:nvPr/>
        </p:nvSpPr>
        <p:spPr>
          <a:xfrm>
            <a:off x="1562100" y="5034140"/>
            <a:ext cx="8086725" cy="707886"/>
          </a:xfrm>
          <a:prstGeom prst="rect">
            <a:avLst/>
          </a:prstGeom>
          <a:noFill/>
        </p:spPr>
        <p:txBody>
          <a:bodyPr wrap="square" rtlCol="0">
            <a:spAutoFit/>
          </a:bodyPr>
          <a:lstStyle/>
          <a:p>
            <a:r>
              <a:rPr lang="en-CA" sz="2000" dirty="0"/>
              <a:t>Boundaries can look different for everyone, respect </a:t>
            </a:r>
            <a:r>
              <a:rPr lang="en-CA" sz="2000" dirty="0" err="1"/>
              <a:t>everyones</a:t>
            </a:r>
            <a:r>
              <a:rPr lang="en-CA" sz="2000" dirty="0"/>
              <a:t>. They can be hard to set. </a:t>
            </a:r>
          </a:p>
        </p:txBody>
      </p:sp>
      <p:sp>
        <p:nvSpPr>
          <p:cNvPr id="11" name="Star: 5 Points 10">
            <a:extLst>
              <a:ext uri="{FF2B5EF4-FFF2-40B4-BE49-F238E27FC236}">
                <a16:creationId xmlns:a16="http://schemas.microsoft.com/office/drawing/2014/main" id="{940C0090-D3D9-44F8-8A67-AAA9D7052334}"/>
              </a:ext>
            </a:extLst>
          </p:cNvPr>
          <p:cNvSpPr/>
          <p:nvPr/>
        </p:nvSpPr>
        <p:spPr>
          <a:xfrm>
            <a:off x="5091111"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Star: 5 Points 11">
            <a:extLst>
              <a:ext uri="{FF2B5EF4-FFF2-40B4-BE49-F238E27FC236}">
                <a16:creationId xmlns:a16="http://schemas.microsoft.com/office/drawing/2014/main" id="{E6F80F28-04E5-41F1-AB7F-AE19A25E3EDE}"/>
              </a:ext>
            </a:extLst>
          </p:cNvPr>
          <p:cNvSpPr/>
          <p:nvPr/>
        </p:nvSpPr>
        <p:spPr>
          <a:xfrm>
            <a:off x="6267448"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8090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F1E26A-99D9-465B-B07C-12487A8AA213}"/>
              </a:ext>
            </a:extLst>
          </p:cNvPr>
          <p:cNvSpPr txBox="1"/>
          <p:nvPr/>
        </p:nvSpPr>
        <p:spPr>
          <a:xfrm>
            <a:off x="390525" y="529709"/>
            <a:ext cx="6096000" cy="369332"/>
          </a:xfrm>
          <a:prstGeom prst="rect">
            <a:avLst/>
          </a:prstGeom>
          <a:noFill/>
        </p:spPr>
        <p:txBody>
          <a:bodyPr wrap="square">
            <a:spAutoFit/>
          </a:bodyPr>
          <a:lstStyle/>
          <a:p>
            <a:r>
              <a:rPr lang="en-US" dirty="0"/>
              <a:t>3.1.4 | Familiarize yourself with campus resources</a:t>
            </a:r>
            <a:endParaRPr lang="en-CA" dirty="0"/>
          </a:p>
        </p:txBody>
      </p:sp>
      <p:sp>
        <p:nvSpPr>
          <p:cNvPr id="4" name="Star: 5 Points 3">
            <a:extLst>
              <a:ext uri="{FF2B5EF4-FFF2-40B4-BE49-F238E27FC236}">
                <a16:creationId xmlns:a16="http://schemas.microsoft.com/office/drawing/2014/main" id="{1F399AF1-259F-4DB7-BFAF-DB11C1BDBE4E}"/>
              </a:ext>
            </a:extLst>
          </p:cNvPr>
          <p:cNvSpPr/>
          <p:nvPr/>
        </p:nvSpPr>
        <p:spPr>
          <a:xfrm>
            <a:off x="1562100"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tar: 5 Points 4">
            <a:extLst>
              <a:ext uri="{FF2B5EF4-FFF2-40B4-BE49-F238E27FC236}">
                <a16:creationId xmlns:a16="http://schemas.microsoft.com/office/drawing/2014/main" id="{4796D3BE-184E-4AD1-9E20-4B0CC3A2491F}"/>
              </a:ext>
            </a:extLst>
          </p:cNvPr>
          <p:cNvSpPr/>
          <p:nvPr/>
        </p:nvSpPr>
        <p:spPr>
          <a:xfrm>
            <a:off x="2738437"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tar: 5 Points 5">
            <a:extLst>
              <a:ext uri="{FF2B5EF4-FFF2-40B4-BE49-F238E27FC236}">
                <a16:creationId xmlns:a16="http://schemas.microsoft.com/office/drawing/2014/main" id="{7E6B731C-B576-4A99-9DF5-A76A5582F4FA}"/>
              </a:ext>
            </a:extLst>
          </p:cNvPr>
          <p:cNvSpPr/>
          <p:nvPr/>
        </p:nvSpPr>
        <p:spPr>
          <a:xfrm>
            <a:off x="3914774"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79F10241-C52B-4886-AE1F-F559A8EAF37A}"/>
              </a:ext>
            </a:extLst>
          </p:cNvPr>
          <p:cNvSpPr txBox="1"/>
          <p:nvPr/>
        </p:nvSpPr>
        <p:spPr>
          <a:xfrm>
            <a:off x="685800" y="3257550"/>
            <a:ext cx="3705225" cy="400110"/>
          </a:xfrm>
          <a:prstGeom prst="rect">
            <a:avLst/>
          </a:prstGeom>
          <a:noFill/>
        </p:spPr>
        <p:txBody>
          <a:bodyPr wrap="square" rtlCol="0">
            <a:spAutoFit/>
          </a:bodyPr>
          <a:lstStyle/>
          <a:p>
            <a:r>
              <a:rPr lang="en-CA" sz="2000" dirty="0"/>
              <a:t>Isabelle rate’s this hack:</a:t>
            </a:r>
          </a:p>
        </p:txBody>
      </p:sp>
      <p:sp>
        <p:nvSpPr>
          <p:cNvPr id="8" name="TextBox 7">
            <a:extLst>
              <a:ext uri="{FF2B5EF4-FFF2-40B4-BE49-F238E27FC236}">
                <a16:creationId xmlns:a16="http://schemas.microsoft.com/office/drawing/2014/main" id="{3291F101-480E-4455-8425-4298EFEFA969}"/>
              </a:ext>
            </a:extLst>
          </p:cNvPr>
          <p:cNvSpPr txBox="1"/>
          <p:nvPr/>
        </p:nvSpPr>
        <p:spPr>
          <a:xfrm>
            <a:off x="1562100" y="5034140"/>
            <a:ext cx="8086725" cy="707886"/>
          </a:xfrm>
          <a:prstGeom prst="rect">
            <a:avLst/>
          </a:prstGeom>
          <a:noFill/>
        </p:spPr>
        <p:txBody>
          <a:bodyPr wrap="square" rtlCol="0">
            <a:spAutoFit/>
          </a:bodyPr>
          <a:lstStyle/>
          <a:p>
            <a:r>
              <a:rPr lang="en-CA" sz="2000" dirty="0"/>
              <a:t>If not even for you, but so you can help your friends. Go further look into your community resources. </a:t>
            </a:r>
          </a:p>
        </p:txBody>
      </p:sp>
      <p:sp>
        <p:nvSpPr>
          <p:cNvPr id="9" name="Star: 5 Points 8">
            <a:extLst>
              <a:ext uri="{FF2B5EF4-FFF2-40B4-BE49-F238E27FC236}">
                <a16:creationId xmlns:a16="http://schemas.microsoft.com/office/drawing/2014/main" id="{894D184A-F35E-4DF6-8AB7-0F622DA9F2E8}"/>
              </a:ext>
            </a:extLst>
          </p:cNvPr>
          <p:cNvSpPr/>
          <p:nvPr/>
        </p:nvSpPr>
        <p:spPr>
          <a:xfrm>
            <a:off x="5091111"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Star: 5 Points 9">
            <a:extLst>
              <a:ext uri="{FF2B5EF4-FFF2-40B4-BE49-F238E27FC236}">
                <a16:creationId xmlns:a16="http://schemas.microsoft.com/office/drawing/2014/main" id="{85B450A7-8245-4A4E-AF97-17ADB411F9B8}"/>
              </a:ext>
            </a:extLst>
          </p:cNvPr>
          <p:cNvSpPr/>
          <p:nvPr/>
        </p:nvSpPr>
        <p:spPr>
          <a:xfrm>
            <a:off x="6267448"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3E28B581-2557-4BEA-950B-B1158A3B9502}"/>
              </a:ext>
            </a:extLst>
          </p:cNvPr>
          <p:cNvPicPr>
            <a:picLocks noChangeAspect="1"/>
          </p:cNvPicPr>
          <p:nvPr/>
        </p:nvPicPr>
        <p:blipFill rotWithShape="1">
          <a:blip r:embed="rId2"/>
          <a:srcRect b="36688"/>
          <a:stretch/>
        </p:blipFill>
        <p:spPr>
          <a:xfrm>
            <a:off x="2262187" y="1285448"/>
            <a:ext cx="7734298" cy="1753027"/>
          </a:xfrm>
          <a:prstGeom prst="rect">
            <a:avLst/>
          </a:prstGeom>
        </p:spPr>
      </p:pic>
      <p:sp>
        <p:nvSpPr>
          <p:cNvPr id="14" name="TextBox 13">
            <a:extLst>
              <a:ext uri="{FF2B5EF4-FFF2-40B4-BE49-F238E27FC236}">
                <a16:creationId xmlns:a16="http://schemas.microsoft.com/office/drawing/2014/main" id="{F06D7D20-64EA-4866-A8E9-DE7D3DB383E7}"/>
              </a:ext>
            </a:extLst>
          </p:cNvPr>
          <p:cNvSpPr txBox="1"/>
          <p:nvPr/>
        </p:nvSpPr>
        <p:spPr>
          <a:xfrm>
            <a:off x="390525" y="859720"/>
            <a:ext cx="6096000" cy="369332"/>
          </a:xfrm>
          <a:prstGeom prst="rect">
            <a:avLst/>
          </a:prstGeom>
          <a:noFill/>
        </p:spPr>
        <p:txBody>
          <a:bodyPr wrap="square">
            <a:spAutoFit/>
          </a:bodyPr>
          <a:lstStyle/>
          <a:p>
            <a:r>
              <a:rPr lang="en-US" dirty="0"/>
              <a:t>3.1.5 | Direct students to institutional resources</a:t>
            </a:r>
            <a:endParaRPr lang="en-CA" dirty="0"/>
          </a:p>
        </p:txBody>
      </p:sp>
    </p:spTree>
    <p:extLst>
      <p:ext uri="{BB962C8B-B14F-4D97-AF65-F5344CB8AC3E}">
        <p14:creationId xmlns:p14="http://schemas.microsoft.com/office/powerpoint/2010/main" val="3933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3D1CC-B120-4289-9659-C9E67DA58B29}"/>
              </a:ext>
            </a:extLst>
          </p:cNvPr>
          <p:cNvSpPr txBox="1"/>
          <p:nvPr/>
        </p:nvSpPr>
        <p:spPr>
          <a:xfrm>
            <a:off x="485775" y="682109"/>
            <a:ext cx="6096000" cy="369332"/>
          </a:xfrm>
          <a:prstGeom prst="rect">
            <a:avLst/>
          </a:prstGeom>
          <a:noFill/>
        </p:spPr>
        <p:txBody>
          <a:bodyPr wrap="square">
            <a:spAutoFit/>
          </a:bodyPr>
          <a:lstStyle/>
          <a:p>
            <a:r>
              <a:rPr lang="en-CA" dirty="0"/>
              <a:t>3.1.6 | In the classroom</a:t>
            </a:r>
          </a:p>
        </p:txBody>
      </p:sp>
      <p:sp>
        <p:nvSpPr>
          <p:cNvPr id="5" name="TextBox 4">
            <a:extLst>
              <a:ext uri="{FF2B5EF4-FFF2-40B4-BE49-F238E27FC236}">
                <a16:creationId xmlns:a16="http://schemas.microsoft.com/office/drawing/2014/main" id="{E07B23E5-0995-4CFD-B3B3-D1A81B223C75}"/>
              </a:ext>
            </a:extLst>
          </p:cNvPr>
          <p:cNvSpPr txBox="1"/>
          <p:nvPr/>
        </p:nvSpPr>
        <p:spPr>
          <a:xfrm>
            <a:off x="1162050" y="1158359"/>
            <a:ext cx="8763000" cy="646331"/>
          </a:xfrm>
          <a:prstGeom prst="rect">
            <a:avLst/>
          </a:prstGeom>
          <a:noFill/>
        </p:spPr>
        <p:txBody>
          <a:bodyPr wrap="square">
            <a:spAutoFit/>
          </a:bodyPr>
          <a:lstStyle/>
          <a:p>
            <a:r>
              <a:rPr lang="en-CA" dirty="0"/>
              <a:t>Take syllabi design seriously (decolonize, evaluate methods of material delivery, active learning, workload, financial burden).</a:t>
            </a:r>
          </a:p>
        </p:txBody>
      </p:sp>
      <p:sp>
        <p:nvSpPr>
          <p:cNvPr id="6" name="Star: 5 Points 5">
            <a:extLst>
              <a:ext uri="{FF2B5EF4-FFF2-40B4-BE49-F238E27FC236}">
                <a16:creationId xmlns:a16="http://schemas.microsoft.com/office/drawing/2014/main" id="{A229CDDE-0FF4-450D-9197-FE860C6F4D06}"/>
              </a:ext>
            </a:extLst>
          </p:cNvPr>
          <p:cNvSpPr/>
          <p:nvPr/>
        </p:nvSpPr>
        <p:spPr>
          <a:xfrm>
            <a:off x="1562100"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Star: 5 Points 6">
            <a:extLst>
              <a:ext uri="{FF2B5EF4-FFF2-40B4-BE49-F238E27FC236}">
                <a16:creationId xmlns:a16="http://schemas.microsoft.com/office/drawing/2014/main" id="{FA7AC196-4264-4E7A-9FB0-FAA071B6CD8C}"/>
              </a:ext>
            </a:extLst>
          </p:cNvPr>
          <p:cNvSpPr/>
          <p:nvPr/>
        </p:nvSpPr>
        <p:spPr>
          <a:xfrm>
            <a:off x="2738437"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tar: 5 Points 7">
            <a:extLst>
              <a:ext uri="{FF2B5EF4-FFF2-40B4-BE49-F238E27FC236}">
                <a16:creationId xmlns:a16="http://schemas.microsoft.com/office/drawing/2014/main" id="{CF49E3D6-63AF-4112-9B29-7F8C5963EC05}"/>
              </a:ext>
            </a:extLst>
          </p:cNvPr>
          <p:cNvSpPr/>
          <p:nvPr/>
        </p:nvSpPr>
        <p:spPr>
          <a:xfrm>
            <a:off x="3914774" y="3819525"/>
            <a:ext cx="1038225" cy="885825"/>
          </a:xfrm>
          <a:prstGeom prst="star5">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1F068EA9-63AB-41B0-83DD-51F6208165DB}"/>
              </a:ext>
            </a:extLst>
          </p:cNvPr>
          <p:cNvSpPr txBox="1"/>
          <p:nvPr/>
        </p:nvSpPr>
        <p:spPr>
          <a:xfrm>
            <a:off x="685800" y="3257550"/>
            <a:ext cx="3705225" cy="400110"/>
          </a:xfrm>
          <a:prstGeom prst="rect">
            <a:avLst/>
          </a:prstGeom>
          <a:noFill/>
        </p:spPr>
        <p:txBody>
          <a:bodyPr wrap="square" rtlCol="0">
            <a:spAutoFit/>
          </a:bodyPr>
          <a:lstStyle/>
          <a:p>
            <a:r>
              <a:rPr lang="en-CA" sz="2000" dirty="0"/>
              <a:t>Isabelle rate’s this hack:</a:t>
            </a:r>
          </a:p>
        </p:txBody>
      </p:sp>
      <p:sp>
        <p:nvSpPr>
          <p:cNvPr id="10" name="TextBox 9">
            <a:extLst>
              <a:ext uri="{FF2B5EF4-FFF2-40B4-BE49-F238E27FC236}">
                <a16:creationId xmlns:a16="http://schemas.microsoft.com/office/drawing/2014/main" id="{07137243-9451-423D-A1BE-B0C26E37AF86}"/>
              </a:ext>
            </a:extLst>
          </p:cNvPr>
          <p:cNvSpPr txBox="1"/>
          <p:nvPr/>
        </p:nvSpPr>
        <p:spPr>
          <a:xfrm>
            <a:off x="1562100" y="5034140"/>
            <a:ext cx="8086725" cy="707886"/>
          </a:xfrm>
          <a:prstGeom prst="rect">
            <a:avLst/>
          </a:prstGeom>
          <a:noFill/>
        </p:spPr>
        <p:txBody>
          <a:bodyPr wrap="square" rtlCol="0">
            <a:spAutoFit/>
          </a:bodyPr>
          <a:lstStyle/>
          <a:p>
            <a:r>
              <a:rPr lang="en-CA" sz="2000" dirty="0"/>
              <a:t>I mean, I’ve never had to write a syllabus, but as a student the effort a professor makes is noticeable and appreciated. </a:t>
            </a:r>
          </a:p>
        </p:txBody>
      </p:sp>
      <p:sp>
        <p:nvSpPr>
          <p:cNvPr id="11" name="Star: 5 Points 10">
            <a:extLst>
              <a:ext uri="{FF2B5EF4-FFF2-40B4-BE49-F238E27FC236}">
                <a16:creationId xmlns:a16="http://schemas.microsoft.com/office/drawing/2014/main" id="{FCD02F5F-2F04-4CA9-83FE-F8F24D3BE3CA}"/>
              </a:ext>
            </a:extLst>
          </p:cNvPr>
          <p:cNvSpPr/>
          <p:nvPr/>
        </p:nvSpPr>
        <p:spPr>
          <a:xfrm>
            <a:off x="5091111"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Star: 5 Points 11">
            <a:extLst>
              <a:ext uri="{FF2B5EF4-FFF2-40B4-BE49-F238E27FC236}">
                <a16:creationId xmlns:a16="http://schemas.microsoft.com/office/drawing/2014/main" id="{3DF91F5F-A4DD-4AE5-AD1C-466D7BE2740A}"/>
              </a:ext>
            </a:extLst>
          </p:cNvPr>
          <p:cNvSpPr/>
          <p:nvPr/>
        </p:nvSpPr>
        <p:spPr>
          <a:xfrm>
            <a:off x="6267448" y="3819524"/>
            <a:ext cx="1038225" cy="885825"/>
          </a:xfrm>
          <a:prstGeom prst="star5">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631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98F3A-5CD8-4FDF-94D0-77E3A18A773C}"/>
              </a:ext>
            </a:extLst>
          </p:cNvPr>
          <p:cNvSpPr txBox="1"/>
          <p:nvPr/>
        </p:nvSpPr>
        <p:spPr>
          <a:xfrm>
            <a:off x="400050" y="405884"/>
            <a:ext cx="6096000" cy="369332"/>
          </a:xfrm>
          <a:prstGeom prst="rect">
            <a:avLst/>
          </a:prstGeom>
          <a:noFill/>
        </p:spPr>
        <p:txBody>
          <a:bodyPr wrap="square">
            <a:spAutoFit/>
          </a:bodyPr>
          <a:lstStyle/>
          <a:p>
            <a:r>
              <a:rPr lang="en-US" dirty="0"/>
              <a:t>3.2 | Recognizing mental health concerns and job-related stress</a:t>
            </a:r>
            <a:endParaRPr lang="en-CA" dirty="0"/>
          </a:p>
        </p:txBody>
      </p:sp>
      <p:sp>
        <p:nvSpPr>
          <p:cNvPr id="5" name="TextBox 4">
            <a:extLst>
              <a:ext uri="{FF2B5EF4-FFF2-40B4-BE49-F238E27FC236}">
                <a16:creationId xmlns:a16="http://schemas.microsoft.com/office/drawing/2014/main" id="{535BABA1-2EDA-41A1-8981-80AA6CB28854}"/>
              </a:ext>
            </a:extLst>
          </p:cNvPr>
          <p:cNvSpPr txBox="1"/>
          <p:nvPr/>
        </p:nvSpPr>
        <p:spPr>
          <a:xfrm>
            <a:off x="481013" y="1061294"/>
            <a:ext cx="11229974" cy="4524315"/>
          </a:xfrm>
          <a:prstGeom prst="rect">
            <a:avLst/>
          </a:prstGeom>
          <a:noFill/>
        </p:spPr>
        <p:txBody>
          <a:bodyPr wrap="square">
            <a:spAutoFit/>
          </a:bodyPr>
          <a:lstStyle/>
          <a:p>
            <a:r>
              <a:rPr lang="en-US" dirty="0"/>
              <a:t>• Mental Health America offers self-assessment tools for a number of conditions including anxiety, depression, PTSD, addiction, postpartum depression, and eating disorders (among others), and has measures in both English and Spanish: https://screening.mhanational. org/screening-tools/. </a:t>
            </a:r>
          </a:p>
          <a:p>
            <a:endParaRPr lang="en-US" dirty="0"/>
          </a:p>
          <a:p>
            <a:r>
              <a:rPr lang="en-US" dirty="0"/>
              <a:t>• Stanford offers a number of free online self-assessment tools for things like professional fulfillment, burnout, and the impact of work on personal relationships: https://wellmd.stanford.edu/self-assessment.html. </a:t>
            </a:r>
          </a:p>
          <a:p>
            <a:endParaRPr lang="en-US" dirty="0"/>
          </a:p>
          <a:p>
            <a:r>
              <a:rPr lang="en-US" dirty="0"/>
              <a:t>• Most university student health services offer online </a:t>
            </a:r>
            <a:r>
              <a:rPr lang="en-US" dirty="0" err="1"/>
              <a:t>selfassessment</a:t>
            </a:r>
            <a:r>
              <a:rPr lang="en-US" dirty="0"/>
              <a:t> tools, like these from Washington University in St. Louis (http://www.ulifeline.org/wustl) and </a:t>
            </a:r>
            <a:r>
              <a:rPr lang="en-US" sz="3200" b="1" dirty="0" err="1"/>
              <a:t>CalTech</a:t>
            </a:r>
            <a:r>
              <a:rPr lang="en-US" sz="3200" b="1" dirty="0"/>
              <a:t> (https://screening.mentalhealthscreening.org/caltech). </a:t>
            </a:r>
          </a:p>
          <a:p>
            <a:endParaRPr lang="en-US" dirty="0"/>
          </a:p>
          <a:p>
            <a:r>
              <a:rPr lang="en-US" dirty="0"/>
              <a:t>• Some states offer student-oriented programs for specific kinds of concerns, like the Body U Program in Missouri which provides online assessment and management of weight and body concerns plus resources for eating disorder treatment (https://bodyuorg.wordpress.com/).</a:t>
            </a:r>
            <a:endParaRPr lang="en-CA" dirty="0"/>
          </a:p>
        </p:txBody>
      </p:sp>
    </p:spTree>
    <p:extLst>
      <p:ext uri="{BB962C8B-B14F-4D97-AF65-F5344CB8AC3E}">
        <p14:creationId xmlns:p14="http://schemas.microsoft.com/office/powerpoint/2010/main" val="3623168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383210-4977-42A3-BBB5-13E38F8B86E6}"/>
              </a:ext>
            </a:extLst>
          </p:cNvPr>
          <p:cNvSpPr txBox="1"/>
          <p:nvPr/>
        </p:nvSpPr>
        <p:spPr>
          <a:xfrm>
            <a:off x="428625" y="443984"/>
            <a:ext cx="6096000" cy="369332"/>
          </a:xfrm>
          <a:prstGeom prst="rect">
            <a:avLst/>
          </a:prstGeom>
          <a:noFill/>
        </p:spPr>
        <p:txBody>
          <a:bodyPr wrap="square">
            <a:spAutoFit/>
          </a:bodyPr>
          <a:lstStyle/>
          <a:p>
            <a:r>
              <a:rPr lang="en-US" dirty="0"/>
              <a:t>3.3 | Knowing when to seek additional help</a:t>
            </a:r>
            <a:endParaRPr lang="en-CA" dirty="0"/>
          </a:p>
        </p:txBody>
      </p:sp>
      <p:sp>
        <p:nvSpPr>
          <p:cNvPr id="5" name="TextBox 4">
            <a:extLst>
              <a:ext uri="{FF2B5EF4-FFF2-40B4-BE49-F238E27FC236}">
                <a16:creationId xmlns:a16="http://schemas.microsoft.com/office/drawing/2014/main" id="{8F03FFCA-1380-4587-8492-A916A17487F5}"/>
              </a:ext>
            </a:extLst>
          </p:cNvPr>
          <p:cNvSpPr txBox="1"/>
          <p:nvPr/>
        </p:nvSpPr>
        <p:spPr>
          <a:xfrm>
            <a:off x="728662" y="1997839"/>
            <a:ext cx="10734675" cy="2862322"/>
          </a:xfrm>
          <a:prstGeom prst="rect">
            <a:avLst/>
          </a:prstGeom>
          <a:noFill/>
        </p:spPr>
        <p:txBody>
          <a:bodyPr wrap="square">
            <a:spAutoFit/>
          </a:bodyPr>
          <a:lstStyle/>
          <a:p>
            <a:r>
              <a:rPr lang="en-US" sz="3600" dirty="0"/>
              <a:t>If mental, emotional, and/or physical symptoms of stress, anxiety, depression, or behavioral issues (substance use, disordered eating, etc.) impede or significantly alter functioning in any of these areas, it is time to seek further intervention and help.</a:t>
            </a:r>
            <a:endParaRPr lang="en-CA" sz="3600" dirty="0"/>
          </a:p>
        </p:txBody>
      </p:sp>
    </p:spTree>
    <p:extLst>
      <p:ext uri="{BB962C8B-B14F-4D97-AF65-F5344CB8AC3E}">
        <p14:creationId xmlns:p14="http://schemas.microsoft.com/office/powerpoint/2010/main" val="147604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B8901C-0885-486B-BD9F-E90BD34BC710}"/>
              </a:ext>
            </a:extLst>
          </p:cNvPr>
          <p:cNvSpPr txBox="1"/>
          <p:nvPr/>
        </p:nvSpPr>
        <p:spPr>
          <a:xfrm>
            <a:off x="390525" y="491609"/>
            <a:ext cx="6096000" cy="369332"/>
          </a:xfrm>
          <a:prstGeom prst="rect">
            <a:avLst/>
          </a:prstGeom>
          <a:noFill/>
        </p:spPr>
        <p:txBody>
          <a:bodyPr wrap="square">
            <a:spAutoFit/>
          </a:bodyPr>
          <a:lstStyle/>
          <a:p>
            <a:r>
              <a:rPr lang="en-US" dirty="0"/>
              <a:t>3.4 | Resources for getting support</a:t>
            </a:r>
            <a:endParaRPr lang="en-CA" dirty="0"/>
          </a:p>
        </p:txBody>
      </p:sp>
      <p:sp>
        <p:nvSpPr>
          <p:cNvPr id="5" name="TextBox 4">
            <a:extLst>
              <a:ext uri="{FF2B5EF4-FFF2-40B4-BE49-F238E27FC236}">
                <a16:creationId xmlns:a16="http://schemas.microsoft.com/office/drawing/2014/main" id="{BBF09B53-4C47-47F6-A005-F45C37A175D0}"/>
              </a:ext>
            </a:extLst>
          </p:cNvPr>
          <p:cNvSpPr txBox="1"/>
          <p:nvPr/>
        </p:nvSpPr>
        <p:spPr>
          <a:xfrm>
            <a:off x="1133475" y="1320284"/>
            <a:ext cx="6096000" cy="2862322"/>
          </a:xfrm>
          <a:prstGeom prst="rect">
            <a:avLst/>
          </a:prstGeom>
          <a:noFill/>
        </p:spPr>
        <p:txBody>
          <a:bodyPr wrap="square">
            <a:spAutoFit/>
          </a:bodyPr>
          <a:lstStyle/>
          <a:p>
            <a:r>
              <a:rPr lang="en-US" dirty="0"/>
              <a:t>3.4.1 | Self-help and self-care apps</a:t>
            </a:r>
          </a:p>
          <a:p>
            <a:endParaRPr lang="en-US" dirty="0"/>
          </a:p>
          <a:p>
            <a:pPr marL="285750" indent="-285750">
              <a:buFont typeface="Arial" panose="020B0604020202020204" pitchFamily="34" charset="0"/>
              <a:buChar char="•"/>
            </a:pPr>
            <a:r>
              <a:rPr lang="en-CA" dirty="0"/>
              <a:t>Depression CBT Self-Help </a:t>
            </a:r>
            <a:r>
              <a:rPr lang="en-CA" dirty="0" err="1"/>
              <a:t>Guid</a:t>
            </a:r>
            <a:endParaRPr lang="en-CA" dirty="0"/>
          </a:p>
          <a:p>
            <a:pPr marL="285750" indent="-285750">
              <a:buFont typeface="Arial" panose="020B0604020202020204" pitchFamily="34" charset="0"/>
              <a:buChar char="•"/>
            </a:pPr>
            <a:r>
              <a:rPr lang="en-CA" dirty="0"/>
              <a:t>Headspace</a:t>
            </a:r>
            <a:r>
              <a:rPr lang="en-US" dirty="0"/>
              <a:t> (meditation)</a:t>
            </a:r>
          </a:p>
          <a:p>
            <a:pPr marL="285750" indent="-285750">
              <a:buFont typeface="Arial" panose="020B0604020202020204" pitchFamily="34" charset="0"/>
              <a:buChar char="•"/>
            </a:pPr>
            <a:r>
              <a:rPr lang="en-CA" dirty="0" err="1"/>
              <a:t>Moodfit</a:t>
            </a:r>
            <a:endParaRPr lang="en-US" dirty="0"/>
          </a:p>
          <a:p>
            <a:pPr marL="285750" indent="-285750">
              <a:buFont typeface="Arial" panose="020B0604020202020204" pitchFamily="34" charset="0"/>
              <a:buChar char="•"/>
            </a:pPr>
            <a:r>
              <a:rPr lang="en-CA" dirty="0" err="1"/>
              <a:t>MoodMission</a:t>
            </a:r>
            <a:endParaRPr lang="en-US" dirty="0"/>
          </a:p>
          <a:p>
            <a:pPr marL="285750" indent="-285750">
              <a:buFont typeface="Arial" panose="020B0604020202020204" pitchFamily="34" charset="0"/>
              <a:buChar char="•"/>
            </a:pPr>
            <a:r>
              <a:rPr lang="en-CA" dirty="0"/>
              <a:t>The Safe Place (Black community)</a:t>
            </a:r>
            <a:endParaRPr lang="en-US" dirty="0"/>
          </a:p>
          <a:p>
            <a:pPr marL="285750" indent="-285750">
              <a:buFont typeface="Arial" panose="020B0604020202020204" pitchFamily="34" charset="0"/>
              <a:buChar char="•"/>
            </a:pPr>
            <a:r>
              <a:rPr lang="en-CA" dirty="0" err="1"/>
              <a:t>Sanvello</a:t>
            </a:r>
            <a:endParaRPr lang="en-US" dirty="0"/>
          </a:p>
          <a:p>
            <a:pPr marL="285750" indent="-285750">
              <a:buFont typeface="Arial" panose="020B0604020202020204" pitchFamily="34" charset="0"/>
              <a:buChar char="•"/>
            </a:pPr>
            <a:r>
              <a:rPr lang="en-CA" dirty="0"/>
              <a:t>Shine (tailored POC)</a:t>
            </a:r>
            <a:endParaRPr lang="en-US" dirty="0"/>
          </a:p>
          <a:p>
            <a:pPr marL="285750" indent="-285750">
              <a:buFont typeface="Arial" panose="020B0604020202020204" pitchFamily="34" charset="0"/>
              <a:buChar char="•"/>
            </a:pPr>
            <a:r>
              <a:rPr lang="en-CA" dirty="0"/>
              <a:t>Calm (meditation)</a:t>
            </a:r>
          </a:p>
        </p:txBody>
      </p:sp>
      <p:sp>
        <p:nvSpPr>
          <p:cNvPr id="7" name="TextBox 6">
            <a:extLst>
              <a:ext uri="{FF2B5EF4-FFF2-40B4-BE49-F238E27FC236}">
                <a16:creationId xmlns:a16="http://schemas.microsoft.com/office/drawing/2014/main" id="{D0435A40-9271-4519-9E32-62D3478E8750}"/>
              </a:ext>
            </a:extLst>
          </p:cNvPr>
          <p:cNvSpPr txBox="1"/>
          <p:nvPr/>
        </p:nvSpPr>
        <p:spPr>
          <a:xfrm>
            <a:off x="1200149" y="4457283"/>
            <a:ext cx="8296275" cy="369332"/>
          </a:xfrm>
          <a:prstGeom prst="rect">
            <a:avLst/>
          </a:prstGeom>
          <a:noFill/>
        </p:spPr>
        <p:txBody>
          <a:bodyPr wrap="square">
            <a:spAutoFit/>
          </a:bodyPr>
          <a:lstStyle/>
          <a:p>
            <a:r>
              <a:rPr lang="en-US" b="1" i="0" dirty="0">
                <a:solidFill>
                  <a:srgbClr val="333333"/>
                </a:solidFill>
                <a:effectLst/>
                <a:latin typeface="din-2014"/>
              </a:rPr>
              <a:t>University of Windsor APP: My Student Support Program</a:t>
            </a:r>
            <a:r>
              <a:rPr lang="en-US" b="0" i="0" dirty="0">
                <a:solidFill>
                  <a:srgbClr val="333333"/>
                </a:solidFill>
                <a:effectLst/>
                <a:latin typeface="din-2014"/>
              </a:rPr>
              <a:t> (</a:t>
            </a:r>
            <a:r>
              <a:rPr lang="en-US" b="0" i="0" dirty="0" err="1">
                <a:solidFill>
                  <a:srgbClr val="333333"/>
                </a:solidFill>
                <a:effectLst/>
                <a:latin typeface="din-2014"/>
              </a:rPr>
              <a:t>MySSP</a:t>
            </a:r>
            <a:r>
              <a:rPr lang="en-US" b="0" i="0" dirty="0">
                <a:solidFill>
                  <a:srgbClr val="333333"/>
                </a:solidFill>
                <a:effectLst/>
                <a:latin typeface="din-2014"/>
              </a:rPr>
              <a:t>)</a:t>
            </a:r>
            <a:endParaRPr lang="en-CA" dirty="0"/>
          </a:p>
        </p:txBody>
      </p:sp>
      <p:pic>
        <p:nvPicPr>
          <p:cNvPr id="8" name="Picture 7">
            <a:extLst>
              <a:ext uri="{FF2B5EF4-FFF2-40B4-BE49-F238E27FC236}">
                <a16:creationId xmlns:a16="http://schemas.microsoft.com/office/drawing/2014/main" id="{E37AA73C-A9D5-4339-96D7-0142F8CC4C3E}"/>
              </a:ext>
            </a:extLst>
          </p:cNvPr>
          <p:cNvPicPr>
            <a:picLocks noChangeAspect="1"/>
          </p:cNvPicPr>
          <p:nvPr/>
        </p:nvPicPr>
        <p:blipFill>
          <a:blip r:embed="rId2"/>
          <a:stretch>
            <a:fillRect/>
          </a:stretch>
        </p:blipFill>
        <p:spPr>
          <a:xfrm>
            <a:off x="1885950" y="4974992"/>
            <a:ext cx="4486275" cy="1496173"/>
          </a:xfrm>
          <a:prstGeom prst="rect">
            <a:avLst/>
          </a:prstGeom>
        </p:spPr>
      </p:pic>
    </p:spTree>
    <p:extLst>
      <p:ext uri="{BB962C8B-B14F-4D97-AF65-F5344CB8AC3E}">
        <p14:creationId xmlns:p14="http://schemas.microsoft.com/office/powerpoint/2010/main" val="203095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FF84367F-F5B9-4916-93E5-88EE711F5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93920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6758C-E8B0-4AF8-82CF-5209734C3640}"/>
              </a:ext>
            </a:extLst>
          </p:cNvPr>
          <p:cNvSpPr txBox="1"/>
          <p:nvPr/>
        </p:nvSpPr>
        <p:spPr>
          <a:xfrm>
            <a:off x="628650" y="729734"/>
            <a:ext cx="6096000" cy="369332"/>
          </a:xfrm>
          <a:prstGeom prst="rect">
            <a:avLst/>
          </a:prstGeom>
          <a:noFill/>
        </p:spPr>
        <p:txBody>
          <a:bodyPr wrap="square">
            <a:spAutoFit/>
          </a:bodyPr>
          <a:lstStyle/>
          <a:p>
            <a:r>
              <a:rPr lang="en-CA" dirty="0"/>
              <a:t>3.4.2 | Telehealth</a:t>
            </a:r>
          </a:p>
        </p:txBody>
      </p:sp>
      <p:sp>
        <p:nvSpPr>
          <p:cNvPr id="5" name="TextBox 4">
            <a:extLst>
              <a:ext uri="{FF2B5EF4-FFF2-40B4-BE49-F238E27FC236}">
                <a16:creationId xmlns:a16="http://schemas.microsoft.com/office/drawing/2014/main" id="{C12A2873-5FF1-4382-9F59-39D9D37B9B79}"/>
              </a:ext>
            </a:extLst>
          </p:cNvPr>
          <p:cNvSpPr txBox="1"/>
          <p:nvPr/>
        </p:nvSpPr>
        <p:spPr>
          <a:xfrm>
            <a:off x="628650" y="1205984"/>
            <a:ext cx="6096000" cy="369332"/>
          </a:xfrm>
          <a:prstGeom prst="rect">
            <a:avLst/>
          </a:prstGeom>
          <a:noFill/>
        </p:spPr>
        <p:txBody>
          <a:bodyPr wrap="square">
            <a:spAutoFit/>
          </a:bodyPr>
          <a:lstStyle/>
          <a:p>
            <a:r>
              <a:rPr lang="en-CA" dirty="0"/>
              <a:t>3.4.3 | Teletherapy</a:t>
            </a:r>
          </a:p>
        </p:txBody>
      </p:sp>
      <p:sp>
        <p:nvSpPr>
          <p:cNvPr id="7" name="TextBox 6">
            <a:extLst>
              <a:ext uri="{FF2B5EF4-FFF2-40B4-BE49-F238E27FC236}">
                <a16:creationId xmlns:a16="http://schemas.microsoft.com/office/drawing/2014/main" id="{FA42D065-D8F8-49FD-8A13-9745790DE6FD}"/>
              </a:ext>
            </a:extLst>
          </p:cNvPr>
          <p:cNvSpPr txBox="1"/>
          <p:nvPr/>
        </p:nvSpPr>
        <p:spPr>
          <a:xfrm>
            <a:off x="628650" y="1682234"/>
            <a:ext cx="6096000" cy="369332"/>
          </a:xfrm>
          <a:prstGeom prst="rect">
            <a:avLst/>
          </a:prstGeom>
          <a:noFill/>
        </p:spPr>
        <p:txBody>
          <a:bodyPr wrap="square">
            <a:spAutoFit/>
          </a:bodyPr>
          <a:lstStyle/>
          <a:p>
            <a:r>
              <a:rPr lang="en-CA" dirty="0"/>
              <a:t>3.4.4 | Tele-psychiatry</a:t>
            </a:r>
          </a:p>
        </p:txBody>
      </p:sp>
      <p:sp>
        <p:nvSpPr>
          <p:cNvPr id="8" name="TextBox 7">
            <a:extLst>
              <a:ext uri="{FF2B5EF4-FFF2-40B4-BE49-F238E27FC236}">
                <a16:creationId xmlns:a16="http://schemas.microsoft.com/office/drawing/2014/main" id="{DA4B51D4-6D05-44ED-95B1-EAD0FEB21147}"/>
              </a:ext>
            </a:extLst>
          </p:cNvPr>
          <p:cNvSpPr txBox="1"/>
          <p:nvPr/>
        </p:nvSpPr>
        <p:spPr>
          <a:xfrm>
            <a:off x="952500" y="2358509"/>
            <a:ext cx="8763000" cy="646331"/>
          </a:xfrm>
          <a:prstGeom prst="rect">
            <a:avLst/>
          </a:prstGeom>
          <a:noFill/>
        </p:spPr>
        <p:txBody>
          <a:bodyPr wrap="square">
            <a:spAutoFit/>
          </a:bodyPr>
          <a:lstStyle/>
          <a:p>
            <a:r>
              <a:rPr lang="en-CA" dirty="0"/>
              <a:t>In the wake of COVID-19 there has been an increase of at distance options. For some this is better, for others this is harder. </a:t>
            </a:r>
          </a:p>
        </p:txBody>
      </p:sp>
      <p:sp>
        <p:nvSpPr>
          <p:cNvPr id="10" name="TextBox 9">
            <a:extLst>
              <a:ext uri="{FF2B5EF4-FFF2-40B4-BE49-F238E27FC236}">
                <a16:creationId xmlns:a16="http://schemas.microsoft.com/office/drawing/2014/main" id="{377B7BFE-E790-4546-BE07-467F162B6984}"/>
              </a:ext>
            </a:extLst>
          </p:cNvPr>
          <p:cNvSpPr txBox="1"/>
          <p:nvPr/>
        </p:nvSpPr>
        <p:spPr>
          <a:xfrm>
            <a:off x="628650" y="3418701"/>
            <a:ext cx="6096000" cy="369332"/>
          </a:xfrm>
          <a:prstGeom prst="rect">
            <a:avLst/>
          </a:prstGeom>
          <a:noFill/>
        </p:spPr>
        <p:txBody>
          <a:bodyPr wrap="square">
            <a:spAutoFit/>
          </a:bodyPr>
          <a:lstStyle/>
          <a:p>
            <a:r>
              <a:rPr lang="en-US" dirty="0"/>
              <a:t>3.4.5 | How to find a local therapist</a:t>
            </a:r>
            <a:endParaRPr lang="en-CA" dirty="0"/>
          </a:p>
        </p:txBody>
      </p:sp>
      <p:sp>
        <p:nvSpPr>
          <p:cNvPr id="11" name="TextBox 10">
            <a:extLst>
              <a:ext uri="{FF2B5EF4-FFF2-40B4-BE49-F238E27FC236}">
                <a16:creationId xmlns:a16="http://schemas.microsoft.com/office/drawing/2014/main" id="{5EB955CE-9202-44F6-852A-0CCEB3E3285D}"/>
              </a:ext>
            </a:extLst>
          </p:cNvPr>
          <p:cNvSpPr txBox="1"/>
          <p:nvPr/>
        </p:nvSpPr>
        <p:spPr>
          <a:xfrm>
            <a:off x="1057275" y="4048809"/>
            <a:ext cx="8763000" cy="923330"/>
          </a:xfrm>
          <a:prstGeom prst="rect">
            <a:avLst/>
          </a:prstGeom>
          <a:noFill/>
        </p:spPr>
        <p:txBody>
          <a:bodyPr wrap="square">
            <a:spAutoFit/>
          </a:bodyPr>
          <a:lstStyle/>
          <a:p>
            <a:r>
              <a:rPr lang="en-CA" dirty="0"/>
              <a:t>Talk to your primary care physician - they can refer you. Contact an office directly.</a:t>
            </a:r>
          </a:p>
          <a:p>
            <a:r>
              <a:rPr lang="en-CA" dirty="0"/>
              <a:t>Pre-covid counselling in person was short term then University referred you to external for more support if needed (do not know if this is still the case)  </a:t>
            </a:r>
          </a:p>
        </p:txBody>
      </p:sp>
      <p:pic>
        <p:nvPicPr>
          <p:cNvPr id="13" name="Picture 12">
            <a:extLst>
              <a:ext uri="{FF2B5EF4-FFF2-40B4-BE49-F238E27FC236}">
                <a16:creationId xmlns:a16="http://schemas.microsoft.com/office/drawing/2014/main" id="{8733D522-9412-44C2-BF38-8C44566F3B14}"/>
              </a:ext>
            </a:extLst>
          </p:cNvPr>
          <p:cNvPicPr>
            <a:picLocks noChangeAspect="1"/>
          </p:cNvPicPr>
          <p:nvPr/>
        </p:nvPicPr>
        <p:blipFill rotWithShape="1">
          <a:blip r:embed="rId2"/>
          <a:srcRect l="3125" t="10640" r="71796" b="73334"/>
          <a:stretch/>
        </p:blipFill>
        <p:spPr>
          <a:xfrm>
            <a:off x="628650" y="4913992"/>
            <a:ext cx="4052267" cy="1456640"/>
          </a:xfrm>
          <a:prstGeom prst="rect">
            <a:avLst/>
          </a:prstGeom>
        </p:spPr>
      </p:pic>
    </p:spTree>
    <p:extLst>
      <p:ext uri="{BB962C8B-B14F-4D97-AF65-F5344CB8AC3E}">
        <p14:creationId xmlns:p14="http://schemas.microsoft.com/office/powerpoint/2010/main" val="915414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0AC677-8A70-41C2-AAE5-91CE03A20D23}"/>
              </a:ext>
            </a:extLst>
          </p:cNvPr>
          <p:cNvSpPr txBox="1"/>
          <p:nvPr/>
        </p:nvSpPr>
        <p:spPr>
          <a:xfrm>
            <a:off x="514350" y="586859"/>
            <a:ext cx="6096000" cy="369332"/>
          </a:xfrm>
          <a:prstGeom prst="rect">
            <a:avLst/>
          </a:prstGeom>
          <a:noFill/>
        </p:spPr>
        <p:txBody>
          <a:bodyPr wrap="square">
            <a:spAutoFit/>
          </a:bodyPr>
          <a:lstStyle/>
          <a:p>
            <a:r>
              <a:rPr lang="en-CA" dirty="0"/>
              <a:t>4 | CONCLUDING THOUGHTS</a:t>
            </a:r>
          </a:p>
        </p:txBody>
      </p:sp>
      <p:sp>
        <p:nvSpPr>
          <p:cNvPr id="5" name="TextBox 4">
            <a:extLst>
              <a:ext uri="{FF2B5EF4-FFF2-40B4-BE49-F238E27FC236}">
                <a16:creationId xmlns:a16="http://schemas.microsoft.com/office/drawing/2014/main" id="{81399D04-BB52-4D31-9E61-324F5525DC1E}"/>
              </a:ext>
            </a:extLst>
          </p:cNvPr>
          <p:cNvSpPr txBox="1"/>
          <p:nvPr/>
        </p:nvSpPr>
        <p:spPr>
          <a:xfrm>
            <a:off x="904875" y="1186160"/>
            <a:ext cx="8915400" cy="646331"/>
          </a:xfrm>
          <a:prstGeom prst="rect">
            <a:avLst/>
          </a:prstGeom>
          <a:noFill/>
        </p:spPr>
        <p:txBody>
          <a:bodyPr wrap="square">
            <a:spAutoFit/>
          </a:bodyPr>
          <a:lstStyle/>
          <a:p>
            <a:r>
              <a:rPr lang="en-US" dirty="0"/>
              <a:t>Academic cultures can contribute to, exacerbate, or even instigate mental health challenges for faculty and students alike.</a:t>
            </a:r>
            <a:endParaRPr lang="en-CA" dirty="0"/>
          </a:p>
        </p:txBody>
      </p:sp>
      <p:pic>
        <p:nvPicPr>
          <p:cNvPr id="6" name="Picture 5">
            <a:extLst>
              <a:ext uri="{FF2B5EF4-FFF2-40B4-BE49-F238E27FC236}">
                <a16:creationId xmlns:a16="http://schemas.microsoft.com/office/drawing/2014/main" id="{4ADF206A-661C-426E-ADEC-8A8418059FD8}"/>
              </a:ext>
            </a:extLst>
          </p:cNvPr>
          <p:cNvPicPr>
            <a:picLocks noChangeAspect="1"/>
          </p:cNvPicPr>
          <p:nvPr/>
        </p:nvPicPr>
        <p:blipFill rotWithShape="1">
          <a:blip r:embed="rId2"/>
          <a:srcRect t="21630" b="20889"/>
          <a:stretch/>
        </p:blipFill>
        <p:spPr>
          <a:xfrm>
            <a:off x="3395857" y="1832491"/>
            <a:ext cx="4995668" cy="4982517"/>
          </a:xfrm>
          <a:prstGeom prst="rect">
            <a:avLst/>
          </a:prstGeom>
        </p:spPr>
      </p:pic>
    </p:spTree>
    <p:extLst>
      <p:ext uri="{BB962C8B-B14F-4D97-AF65-F5344CB8AC3E}">
        <p14:creationId xmlns:p14="http://schemas.microsoft.com/office/powerpoint/2010/main" val="2083677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6E208-9A06-47DA-984B-61F79EBA1CDE}"/>
              </a:ext>
            </a:extLst>
          </p:cNvPr>
          <p:cNvPicPr>
            <a:picLocks noChangeAspect="1"/>
          </p:cNvPicPr>
          <p:nvPr/>
        </p:nvPicPr>
        <p:blipFill>
          <a:blip r:embed="rId2"/>
          <a:stretch>
            <a:fillRect/>
          </a:stretch>
        </p:blipFill>
        <p:spPr>
          <a:xfrm>
            <a:off x="3352800" y="0"/>
            <a:ext cx="5486400" cy="6858000"/>
          </a:xfrm>
          <a:prstGeom prst="rect">
            <a:avLst/>
          </a:prstGeom>
        </p:spPr>
      </p:pic>
      <p:sp>
        <p:nvSpPr>
          <p:cNvPr id="3" name="TextBox 2">
            <a:extLst>
              <a:ext uri="{FF2B5EF4-FFF2-40B4-BE49-F238E27FC236}">
                <a16:creationId xmlns:a16="http://schemas.microsoft.com/office/drawing/2014/main" id="{B4B1A48C-8C9C-4A4C-9C05-55B47B2C9042}"/>
              </a:ext>
            </a:extLst>
          </p:cNvPr>
          <p:cNvSpPr txBox="1"/>
          <p:nvPr/>
        </p:nvSpPr>
        <p:spPr>
          <a:xfrm>
            <a:off x="342900" y="361950"/>
            <a:ext cx="2857500" cy="369332"/>
          </a:xfrm>
          <a:prstGeom prst="rect">
            <a:avLst/>
          </a:prstGeom>
          <a:noFill/>
        </p:spPr>
        <p:txBody>
          <a:bodyPr wrap="square" rtlCol="0">
            <a:spAutoFit/>
          </a:bodyPr>
          <a:lstStyle/>
          <a:p>
            <a:r>
              <a:rPr lang="en-CA" dirty="0"/>
              <a:t>How to start a conversation</a:t>
            </a:r>
          </a:p>
        </p:txBody>
      </p:sp>
    </p:spTree>
    <p:extLst>
      <p:ext uri="{BB962C8B-B14F-4D97-AF65-F5344CB8AC3E}">
        <p14:creationId xmlns:p14="http://schemas.microsoft.com/office/powerpoint/2010/main" val="4027401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5D21E-C5C4-4E0A-AC95-E7F3C0007B3E}"/>
              </a:ext>
            </a:extLst>
          </p:cNvPr>
          <p:cNvPicPr>
            <a:picLocks noChangeAspect="1"/>
          </p:cNvPicPr>
          <p:nvPr/>
        </p:nvPicPr>
        <p:blipFill>
          <a:blip r:embed="rId2"/>
          <a:stretch>
            <a:fillRect/>
          </a:stretch>
        </p:blipFill>
        <p:spPr>
          <a:xfrm>
            <a:off x="1390650" y="1676400"/>
            <a:ext cx="9410700" cy="4762500"/>
          </a:xfrm>
          <a:prstGeom prst="rect">
            <a:avLst/>
          </a:prstGeom>
        </p:spPr>
      </p:pic>
      <p:sp>
        <p:nvSpPr>
          <p:cNvPr id="3" name="TextBox 2">
            <a:extLst>
              <a:ext uri="{FF2B5EF4-FFF2-40B4-BE49-F238E27FC236}">
                <a16:creationId xmlns:a16="http://schemas.microsoft.com/office/drawing/2014/main" id="{092D2A24-79B1-4E4D-8379-AB72EE3CB943}"/>
              </a:ext>
            </a:extLst>
          </p:cNvPr>
          <p:cNvSpPr txBox="1"/>
          <p:nvPr/>
        </p:nvSpPr>
        <p:spPr>
          <a:xfrm>
            <a:off x="323850" y="266700"/>
            <a:ext cx="9020175" cy="1077218"/>
          </a:xfrm>
          <a:prstGeom prst="rect">
            <a:avLst/>
          </a:prstGeom>
          <a:noFill/>
        </p:spPr>
        <p:txBody>
          <a:bodyPr wrap="square" rtlCol="0">
            <a:spAutoFit/>
          </a:bodyPr>
          <a:lstStyle/>
          <a:p>
            <a:r>
              <a:rPr lang="en-CA" sz="3200" dirty="0"/>
              <a:t>Yes, I am still making you guys participate, but not a traditional question period</a:t>
            </a:r>
          </a:p>
        </p:txBody>
      </p:sp>
      <p:sp>
        <p:nvSpPr>
          <p:cNvPr id="4" name="Rectangle 3">
            <a:extLst>
              <a:ext uri="{FF2B5EF4-FFF2-40B4-BE49-F238E27FC236}">
                <a16:creationId xmlns:a16="http://schemas.microsoft.com/office/drawing/2014/main" id="{BC87D2C1-56B2-4A13-B420-B4CAD1EF69C2}"/>
              </a:ext>
            </a:extLst>
          </p:cNvPr>
          <p:cNvSpPr/>
          <p:nvPr/>
        </p:nvSpPr>
        <p:spPr>
          <a:xfrm>
            <a:off x="8201025" y="1676400"/>
            <a:ext cx="2428875" cy="495300"/>
          </a:xfrm>
          <a:prstGeom prst="rect">
            <a:avLst/>
          </a:prstGeom>
          <a:solidFill>
            <a:srgbClr val="E2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a:solidFill>
                  <a:schemeClr val="tx1"/>
                </a:solidFill>
              </a:rPr>
              <a:t>24269210</a:t>
            </a:r>
          </a:p>
        </p:txBody>
      </p:sp>
      <p:sp>
        <p:nvSpPr>
          <p:cNvPr id="5" name="Rectangle 4">
            <a:extLst>
              <a:ext uri="{FF2B5EF4-FFF2-40B4-BE49-F238E27FC236}">
                <a16:creationId xmlns:a16="http://schemas.microsoft.com/office/drawing/2014/main" id="{20AC00BE-DD95-4034-900E-CA4410920834}"/>
              </a:ext>
            </a:extLst>
          </p:cNvPr>
          <p:cNvSpPr/>
          <p:nvPr/>
        </p:nvSpPr>
        <p:spPr>
          <a:xfrm>
            <a:off x="9344025" y="5305425"/>
            <a:ext cx="2428875" cy="495300"/>
          </a:xfrm>
          <a:prstGeom prst="rect">
            <a:avLst/>
          </a:prstGeom>
          <a:solidFill>
            <a:srgbClr val="E2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a:solidFill>
                  <a:schemeClr val="tx1"/>
                </a:solidFill>
              </a:rPr>
              <a:t>24269210</a:t>
            </a:r>
          </a:p>
        </p:txBody>
      </p:sp>
    </p:spTree>
    <p:extLst>
      <p:ext uri="{BB962C8B-B14F-4D97-AF65-F5344CB8AC3E}">
        <p14:creationId xmlns:p14="http://schemas.microsoft.com/office/powerpoint/2010/main" val="675694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DFE4-C2C0-402C-B938-1C6608A553BB}"/>
              </a:ext>
            </a:extLst>
          </p:cNvPr>
          <p:cNvSpPr>
            <a:spLocks noGrp="1"/>
          </p:cNvSpPr>
          <p:nvPr>
            <p:ph type="title"/>
          </p:nvPr>
        </p:nvSpPr>
        <p:spPr/>
        <p:txBody>
          <a:bodyPr/>
          <a:lstStyle/>
          <a:p>
            <a:endParaRPr lang="en-CA"/>
          </a:p>
        </p:txBody>
      </p:sp>
      <p:pic>
        <p:nvPicPr>
          <p:cNvPr id="5" name="Content Placeholder 4" descr="Timeline&#10;&#10;Description automatically generated">
            <a:extLst>
              <a:ext uri="{FF2B5EF4-FFF2-40B4-BE49-F238E27FC236}">
                <a16:creationId xmlns:a16="http://schemas.microsoft.com/office/drawing/2014/main" id="{4FB1675A-C61F-4333-9DF2-F9FE25177C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019" y="19050"/>
            <a:ext cx="12031698" cy="6767830"/>
          </a:xfrm>
        </p:spPr>
      </p:pic>
    </p:spTree>
    <p:extLst>
      <p:ext uri="{BB962C8B-B14F-4D97-AF65-F5344CB8AC3E}">
        <p14:creationId xmlns:p14="http://schemas.microsoft.com/office/powerpoint/2010/main" val="1327271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FC67D-90A0-416A-A7CE-356D4934F71F}"/>
              </a:ext>
            </a:extLst>
          </p:cNvPr>
          <p:cNvSpPr>
            <a:spLocks noGrp="1"/>
          </p:cNvSpPr>
          <p:nvPr>
            <p:ph type="title"/>
          </p:nvPr>
        </p:nvSpPr>
        <p:spPr/>
        <p:txBody>
          <a:bodyPr/>
          <a:lstStyle/>
          <a:p>
            <a:endParaRPr lang="en-CA"/>
          </a:p>
        </p:txBody>
      </p:sp>
      <p:pic>
        <p:nvPicPr>
          <p:cNvPr id="5" name="Content Placeholder 4" descr="A picture containing bar chart&#10;&#10;Description automatically generated">
            <a:extLst>
              <a:ext uri="{FF2B5EF4-FFF2-40B4-BE49-F238E27FC236}">
                <a16:creationId xmlns:a16="http://schemas.microsoft.com/office/drawing/2014/main" id="{9C37083C-9CF0-4217-AC4A-F4045916B0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44" y="111124"/>
            <a:ext cx="11994444" cy="6746875"/>
          </a:xfrm>
        </p:spPr>
      </p:pic>
    </p:spTree>
    <p:extLst>
      <p:ext uri="{BB962C8B-B14F-4D97-AF65-F5344CB8AC3E}">
        <p14:creationId xmlns:p14="http://schemas.microsoft.com/office/powerpoint/2010/main" val="396535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75F54-3F8F-43AD-8AC5-7C2C33C11FFB}"/>
              </a:ext>
            </a:extLst>
          </p:cNvPr>
          <p:cNvPicPr>
            <a:picLocks noChangeAspect="1"/>
          </p:cNvPicPr>
          <p:nvPr/>
        </p:nvPicPr>
        <p:blipFill rotWithShape="1">
          <a:blip r:embed="rId2"/>
          <a:srcRect l="24687" t="22361" r="2734" b="36805"/>
          <a:stretch/>
        </p:blipFill>
        <p:spPr>
          <a:xfrm>
            <a:off x="859000" y="1600199"/>
            <a:ext cx="10474000" cy="3314701"/>
          </a:xfrm>
          <a:prstGeom prst="rect">
            <a:avLst/>
          </a:prstGeom>
        </p:spPr>
      </p:pic>
    </p:spTree>
    <p:extLst>
      <p:ext uri="{BB962C8B-B14F-4D97-AF65-F5344CB8AC3E}">
        <p14:creationId xmlns:p14="http://schemas.microsoft.com/office/powerpoint/2010/main" val="660361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179B0-0A7A-42EA-B10E-7AA255B62D31}"/>
              </a:ext>
            </a:extLst>
          </p:cNvPr>
          <p:cNvPicPr>
            <a:picLocks noChangeAspect="1"/>
          </p:cNvPicPr>
          <p:nvPr/>
        </p:nvPicPr>
        <p:blipFill rotWithShape="1">
          <a:blip r:embed="rId2"/>
          <a:srcRect l="48833" t="23556" r="6917" b="30519"/>
          <a:stretch/>
        </p:blipFill>
        <p:spPr>
          <a:xfrm>
            <a:off x="1786255" y="1015365"/>
            <a:ext cx="8619490" cy="5032094"/>
          </a:xfrm>
          <a:prstGeom prst="rect">
            <a:avLst/>
          </a:prstGeom>
        </p:spPr>
      </p:pic>
    </p:spTree>
    <p:extLst>
      <p:ext uri="{BB962C8B-B14F-4D97-AF65-F5344CB8AC3E}">
        <p14:creationId xmlns:p14="http://schemas.microsoft.com/office/powerpoint/2010/main" val="390729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5B4DCC-2937-42ED-8D3D-ABAB1B2CAAF5}"/>
              </a:ext>
            </a:extLst>
          </p:cNvPr>
          <p:cNvSpPr txBox="1"/>
          <p:nvPr/>
        </p:nvSpPr>
        <p:spPr>
          <a:xfrm>
            <a:off x="381000" y="474345"/>
            <a:ext cx="6096000" cy="5909310"/>
          </a:xfrm>
          <a:prstGeom prst="rect">
            <a:avLst/>
          </a:prstGeom>
          <a:noFill/>
        </p:spPr>
        <p:txBody>
          <a:bodyPr wrap="square">
            <a:spAutoFit/>
          </a:bodyPr>
          <a:lstStyle/>
          <a:p>
            <a:pPr marL="285750" indent="-285750">
              <a:buFont typeface="Arial" panose="020B0604020202020204" pitchFamily="34" charset="0"/>
              <a:buChar char="•"/>
            </a:pPr>
            <a:r>
              <a:rPr lang="en-US" dirty="0"/>
              <a:t>35.3% of undergraduate respondents reported that within the past 12 months they “felt so depressed that it was difficult to function.” Nearly 10% reported that they “seriously considered suicide” within the past year (ACHA, 2015). </a:t>
            </a:r>
          </a:p>
          <a:p>
            <a:endParaRPr lang="en-US" dirty="0"/>
          </a:p>
          <a:p>
            <a:pPr marL="285750" indent="-285750">
              <a:buFont typeface="Arial" panose="020B0604020202020204" pitchFamily="34" charset="0"/>
              <a:buChar char="•"/>
            </a:pPr>
            <a:r>
              <a:rPr lang="en-US" dirty="0"/>
              <a:t>Graduate students show a rate of depression six times that of the general population (Evans et al., 2018), 43%–46% of graduate student respondents in the sciences were depressed (UC Berkeley Graduate Assembly, 2014). </a:t>
            </a:r>
          </a:p>
          <a:p>
            <a:endParaRPr lang="en-US" dirty="0"/>
          </a:p>
          <a:p>
            <a:pPr marL="285750" indent="-285750">
              <a:buFont typeface="Arial" panose="020B0604020202020204" pitchFamily="34" charset="0"/>
              <a:buChar char="•"/>
            </a:pPr>
            <a:r>
              <a:rPr lang="en-US" dirty="0"/>
              <a:t>Faculty, too, are struggling: Depression, anxiety, suicidal ideation, boredom, unfulfillment, dissatisfaction, frustration, dread, despair, difficulty concentrating, lack of motivation, irritability, decreased compassion, sadness, and somatic symptoms like frequent headaches, GI upset, muscle aches, heart attacks, and hypertension are but a few of the symptoms faculty report as being caused or significantly exacerbated by the working conditions and cultures of academia (</a:t>
            </a:r>
            <a:r>
              <a:rPr lang="en-US" dirty="0" err="1"/>
              <a:t>Lashuel</a:t>
            </a:r>
            <a:r>
              <a:rPr lang="en-US" dirty="0"/>
              <a:t>, 2020; Nature 2018; The Chronicle of Higher Education (2016)). </a:t>
            </a:r>
            <a:endParaRPr lang="en-CA" dirty="0"/>
          </a:p>
        </p:txBody>
      </p:sp>
      <p:pic>
        <p:nvPicPr>
          <p:cNvPr id="5" name="Picture 4">
            <a:extLst>
              <a:ext uri="{FF2B5EF4-FFF2-40B4-BE49-F238E27FC236}">
                <a16:creationId xmlns:a16="http://schemas.microsoft.com/office/drawing/2014/main" id="{83D32A91-04C1-4A06-8835-2959EB8AF5B3}"/>
              </a:ext>
            </a:extLst>
          </p:cNvPr>
          <p:cNvPicPr>
            <a:picLocks noChangeAspect="1"/>
          </p:cNvPicPr>
          <p:nvPr/>
        </p:nvPicPr>
        <p:blipFill rotWithShape="1">
          <a:blip r:embed="rId2"/>
          <a:srcRect l="26641" t="21667" r="32969" b="10000"/>
          <a:stretch/>
        </p:blipFill>
        <p:spPr>
          <a:xfrm>
            <a:off x="6724649" y="1790700"/>
            <a:ext cx="4924426" cy="4686300"/>
          </a:xfrm>
          <a:prstGeom prst="rect">
            <a:avLst/>
          </a:prstGeom>
        </p:spPr>
      </p:pic>
      <p:sp>
        <p:nvSpPr>
          <p:cNvPr id="6" name="TextBox 5">
            <a:extLst>
              <a:ext uri="{FF2B5EF4-FFF2-40B4-BE49-F238E27FC236}">
                <a16:creationId xmlns:a16="http://schemas.microsoft.com/office/drawing/2014/main" id="{1B5DA907-6DCE-4B0C-899F-EACA7520312E}"/>
              </a:ext>
            </a:extLst>
          </p:cNvPr>
          <p:cNvSpPr txBox="1"/>
          <p:nvPr/>
        </p:nvSpPr>
        <p:spPr>
          <a:xfrm>
            <a:off x="6543675" y="600075"/>
            <a:ext cx="5524500" cy="954107"/>
          </a:xfrm>
          <a:prstGeom prst="rect">
            <a:avLst/>
          </a:prstGeom>
          <a:noFill/>
        </p:spPr>
        <p:txBody>
          <a:bodyPr wrap="square" rtlCol="0">
            <a:spAutoFit/>
          </a:bodyPr>
          <a:lstStyle/>
          <a:p>
            <a:pPr algn="ctr"/>
            <a:r>
              <a:rPr lang="en-CA" sz="2800" dirty="0"/>
              <a:t>Mental health stigma persist, so what are the actual numbers? </a:t>
            </a:r>
          </a:p>
        </p:txBody>
      </p:sp>
    </p:spTree>
    <p:extLst>
      <p:ext uri="{BB962C8B-B14F-4D97-AF65-F5344CB8AC3E}">
        <p14:creationId xmlns:p14="http://schemas.microsoft.com/office/powerpoint/2010/main" val="316952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BD47D-F191-4223-A8FF-1FC2D15AE6A9}"/>
              </a:ext>
            </a:extLst>
          </p:cNvPr>
          <p:cNvSpPr txBox="1"/>
          <p:nvPr/>
        </p:nvSpPr>
        <p:spPr>
          <a:xfrm>
            <a:off x="361950" y="367784"/>
            <a:ext cx="6096000" cy="369332"/>
          </a:xfrm>
          <a:prstGeom prst="rect">
            <a:avLst/>
          </a:prstGeom>
          <a:noFill/>
        </p:spPr>
        <p:txBody>
          <a:bodyPr wrap="square">
            <a:spAutoFit/>
          </a:bodyPr>
          <a:lstStyle/>
          <a:p>
            <a:r>
              <a:rPr lang="en-US" dirty="0"/>
              <a:t>2 | CHANGES IN HIGHER EDUCATION</a:t>
            </a:r>
            <a:endParaRPr lang="en-CA" dirty="0"/>
          </a:p>
        </p:txBody>
      </p:sp>
      <p:sp>
        <p:nvSpPr>
          <p:cNvPr id="5" name="TextBox 4">
            <a:extLst>
              <a:ext uri="{FF2B5EF4-FFF2-40B4-BE49-F238E27FC236}">
                <a16:creationId xmlns:a16="http://schemas.microsoft.com/office/drawing/2014/main" id="{C369A5B2-D3BC-4700-8012-FC1CD4FE1A53}"/>
              </a:ext>
            </a:extLst>
          </p:cNvPr>
          <p:cNvSpPr txBox="1"/>
          <p:nvPr/>
        </p:nvSpPr>
        <p:spPr>
          <a:xfrm>
            <a:off x="361950" y="814685"/>
            <a:ext cx="8991600" cy="646331"/>
          </a:xfrm>
          <a:prstGeom prst="rect">
            <a:avLst/>
          </a:prstGeom>
          <a:noFill/>
        </p:spPr>
        <p:txBody>
          <a:bodyPr wrap="square">
            <a:spAutoFit/>
          </a:bodyPr>
          <a:lstStyle/>
          <a:p>
            <a:r>
              <a:rPr lang="en-US" dirty="0"/>
              <a:t>It is important to recognize that while mental health concerns in academia may be experienced as highly individualized, they are tied to larger </a:t>
            </a:r>
            <a:r>
              <a:rPr lang="en-US" b="1" dirty="0"/>
              <a:t>structural factors.</a:t>
            </a:r>
            <a:endParaRPr lang="en-CA" b="1" dirty="0"/>
          </a:p>
        </p:txBody>
      </p:sp>
      <p:sp>
        <p:nvSpPr>
          <p:cNvPr id="6" name="TextBox 5">
            <a:extLst>
              <a:ext uri="{FF2B5EF4-FFF2-40B4-BE49-F238E27FC236}">
                <a16:creationId xmlns:a16="http://schemas.microsoft.com/office/drawing/2014/main" id="{21D71B90-45D8-4CCB-9242-9D7342EBF14A}"/>
              </a:ext>
            </a:extLst>
          </p:cNvPr>
          <p:cNvSpPr txBox="1"/>
          <p:nvPr/>
        </p:nvSpPr>
        <p:spPr>
          <a:xfrm>
            <a:off x="361950" y="1910060"/>
            <a:ext cx="10791825" cy="1200329"/>
          </a:xfrm>
          <a:prstGeom prst="rect">
            <a:avLst/>
          </a:prstGeom>
          <a:noFill/>
        </p:spPr>
        <p:txBody>
          <a:bodyPr wrap="square">
            <a:spAutoFit/>
          </a:bodyPr>
          <a:lstStyle/>
          <a:p>
            <a:r>
              <a:rPr lang="en-US" dirty="0"/>
              <a:t>Universities have adopted a business-oriented model, making them more </a:t>
            </a:r>
            <a:r>
              <a:rPr lang="en-CA" dirty="0"/>
              <a:t>more hierarchical and bureaucratic</a:t>
            </a:r>
            <a:r>
              <a:rPr lang="en-US" dirty="0"/>
              <a:t> </a:t>
            </a:r>
          </a:p>
          <a:p>
            <a:endParaRPr lang="en-US" dirty="0"/>
          </a:p>
          <a:p>
            <a:r>
              <a:rPr lang="en-US" dirty="0"/>
              <a:t> “institutions are under increasing pressure to quantify and measure the value created by human capital against predetermined metrics in order to show a desirable return on investment in higher education.” (</a:t>
            </a:r>
            <a:r>
              <a:rPr lang="en-CA" dirty="0"/>
              <a:t>Kwok (2018, p. 5))</a:t>
            </a:r>
          </a:p>
        </p:txBody>
      </p:sp>
      <p:pic>
        <p:nvPicPr>
          <p:cNvPr id="8" name="Picture 7">
            <a:extLst>
              <a:ext uri="{FF2B5EF4-FFF2-40B4-BE49-F238E27FC236}">
                <a16:creationId xmlns:a16="http://schemas.microsoft.com/office/drawing/2014/main" id="{91F2BC3E-6A2B-4A21-8898-658B1C830716}"/>
              </a:ext>
            </a:extLst>
          </p:cNvPr>
          <p:cNvPicPr>
            <a:picLocks noChangeAspect="1"/>
          </p:cNvPicPr>
          <p:nvPr/>
        </p:nvPicPr>
        <p:blipFill>
          <a:blip r:embed="rId2"/>
          <a:stretch>
            <a:fillRect/>
          </a:stretch>
        </p:blipFill>
        <p:spPr>
          <a:xfrm>
            <a:off x="5599507" y="3995037"/>
            <a:ext cx="2857500" cy="2628900"/>
          </a:xfrm>
          <a:prstGeom prst="rect">
            <a:avLst/>
          </a:prstGeom>
        </p:spPr>
      </p:pic>
      <p:grpSp>
        <p:nvGrpSpPr>
          <p:cNvPr id="16" name="Group 15">
            <a:extLst>
              <a:ext uri="{FF2B5EF4-FFF2-40B4-BE49-F238E27FC236}">
                <a16:creationId xmlns:a16="http://schemas.microsoft.com/office/drawing/2014/main" id="{6FACCF5C-6E93-4A62-8960-E4AE88109559}"/>
              </a:ext>
            </a:extLst>
          </p:cNvPr>
          <p:cNvGrpSpPr/>
          <p:nvPr/>
        </p:nvGrpSpPr>
        <p:grpSpPr>
          <a:xfrm>
            <a:off x="2409826" y="3680341"/>
            <a:ext cx="3652837" cy="2628900"/>
            <a:chOff x="600076" y="3310423"/>
            <a:chExt cx="3652837" cy="2628900"/>
          </a:xfrm>
        </p:grpSpPr>
        <p:sp>
          <p:nvSpPr>
            <p:cNvPr id="9" name="TextBox 8">
              <a:extLst>
                <a:ext uri="{FF2B5EF4-FFF2-40B4-BE49-F238E27FC236}">
                  <a16:creationId xmlns:a16="http://schemas.microsoft.com/office/drawing/2014/main" id="{4C678BAF-5944-410C-ABEC-CA5604B0A60A}"/>
                </a:ext>
              </a:extLst>
            </p:cNvPr>
            <p:cNvSpPr txBox="1"/>
            <p:nvPr/>
          </p:nvSpPr>
          <p:spPr>
            <a:xfrm>
              <a:off x="938213" y="3804537"/>
              <a:ext cx="3314700" cy="371475"/>
            </a:xfrm>
            <a:prstGeom prst="rect">
              <a:avLst/>
            </a:prstGeom>
            <a:noFill/>
          </p:spPr>
          <p:txBody>
            <a:bodyPr wrap="square" rtlCol="0">
              <a:spAutoFit/>
            </a:bodyPr>
            <a:lstStyle/>
            <a:p>
              <a:r>
                <a:rPr lang="en-CA" dirty="0"/>
                <a:t>Increase cost of living </a:t>
              </a:r>
            </a:p>
          </p:txBody>
        </p:sp>
        <p:sp>
          <p:nvSpPr>
            <p:cNvPr id="10" name="TextBox 9">
              <a:extLst>
                <a:ext uri="{FF2B5EF4-FFF2-40B4-BE49-F238E27FC236}">
                  <a16:creationId xmlns:a16="http://schemas.microsoft.com/office/drawing/2014/main" id="{3928E9C0-2298-418C-9DCD-17B8325C5583}"/>
                </a:ext>
              </a:extLst>
            </p:cNvPr>
            <p:cNvSpPr txBox="1"/>
            <p:nvPr/>
          </p:nvSpPr>
          <p:spPr>
            <a:xfrm>
              <a:off x="850107" y="4255540"/>
              <a:ext cx="2105025" cy="369333"/>
            </a:xfrm>
            <a:prstGeom prst="rect">
              <a:avLst/>
            </a:prstGeom>
            <a:noFill/>
          </p:spPr>
          <p:txBody>
            <a:bodyPr wrap="square" rtlCol="0">
              <a:spAutoFit/>
            </a:bodyPr>
            <a:lstStyle/>
            <a:p>
              <a:r>
                <a:rPr lang="en-CA" dirty="0"/>
                <a:t>Lower salaries</a:t>
              </a:r>
            </a:p>
          </p:txBody>
        </p:sp>
        <p:sp>
          <p:nvSpPr>
            <p:cNvPr id="11" name="TextBox 10">
              <a:extLst>
                <a:ext uri="{FF2B5EF4-FFF2-40B4-BE49-F238E27FC236}">
                  <a16:creationId xmlns:a16="http://schemas.microsoft.com/office/drawing/2014/main" id="{BB86F3C8-5C36-4F6D-9FE6-AB3A2C1C2916}"/>
                </a:ext>
              </a:extLst>
            </p:cNvPr>
            <p:cNvSpPr txBox="1"/>
            <p:nvPr/>
          </p:nvSpPr>
          <p:spPr>
            <a:xfrm>
              <a:off x="2002632" y="4696544"/>
              <a:ext cx="952500" cy="369332"/>
            </a:xfrm>
            <a:prstGeom prst="rect">
              <a:avLst/>
            </a:prstGeom>
            <a:noFill/>
          </p:spPr>
          <p:txBody>
            <a:bodyPr wrap="square" rtlCol="0">
              <a:spAutoFit/>
            </a:bodyPr>
            <a:lstStyle/>
            <a:p>
              <a:r>
                <a:rPr lang="en-CA" dirty="0"/>
                <a:t>Tuition</a:t>
              </a:r>
            </a:p>
          </p:txBody>
        </p:sp>
        <p:sp>
          <p:nvSpPr>
            <p:cNvPr id="12" name="TextBox 11">
              <a:extLst>
                <a:ext uri="{FF2B5EF4-FFF2-40B4-BE49-F238E27FC236}">
                  <a16:creationId xmlns:a16="http://schemas.microsoft.com/office/drawing/2014/main" id="{72A3D171-EB41-4038-B583-EEE39FE89A64}"/>
                </a:ext>
              </a:extLst>
            </p:cNvPr>
            <p:cNvSpPr txBox="1"/>
            <p:nvPr/>
          </p:nvSpPr>
          <p:spPr>
            <a:xfrm>
              <a:off x="894158" y="5039598"/>
              <a:ext cx="1828801" cy="369332"/>
            </a:xfrm>
            <a:prstGeom prst="rect">
              <a:avLst/>
            </a:prstGeom>
            <a:noFill/>
          </p:spPr>
          <p:txBody>
            <a:bodyPr wrap="square" rtlCol="0">
              <a:spAutoFit/>
            </a:bodyPr>
            <a:lstStyle/>
            <a:p>
              <a:r>
                <a:rPr lang="en-CA" dirty="0"/>
                <a:t>Securing funding</a:t>
              </a:r>
            </a:p>
          </p:txBody>
        </p:sp>
        <p:sp>
          <p:nvSpPr>
            <p:cNvPr id="13" name="Thought Bubble: Cloud 12">
              <a:extLst>
                <a:ext uri="{FF2B5EF4-FFF2-40B4-BE49-F238E27FC236}">
                  <a16:creationId xmlns:a16="http://schemas.microsoft.com/office/drawing/2014/main" id="{E5EC37EE-42D4-4BDE-854A-124B84C23C91}"/>
                </a:ext>
              </a:extLst>
            </p:cNvPr>
            <p:cNvSpPr/>
            <p:nvPr/>
          </p:nvSpPr>
          <p:spPr>
            <a:xfrm>
              <a:off x="600076" y="3310423"/>
              <a:ext cx="2809874" cy="2628900"/>
            </a:xfrm>
            <a:prstGeom prst="cloudCallout">
              <a:avLst>
                <a:gd name="adj1" fmla="val 73628"/>
                <a:gd name="adj2" fmla="val 137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992816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BD47D-F191-4223-A8FF-1FC2D15AE6A9}"/>
              </a:ext>
            </a:extLst>
          </p:cNvPr>
          <p:cNvSpPr txBox="1"/>
          <p:nvPr/>
        </p:nvSpPr>
        <p:spPr>
          <a:xfrm>
            <a:off x="361950" y="367784"/>
            <a:ext cx="6096000" cy="369332"/>
          </a:xfrm>
          <a:prstGeom prst="rect">
            <a:avLst/>
          </a:prstGeom>
          <a:noFill/>
        </p:spPr>
        <p:txBody>
          <a:bodyPr wrap="square">
            <a:spAutoFit/>
          </a:bodyPr>
          <a:lstStyle/>
          <a:p>
            <a:r>
              <a:rPr lang="en-US" dirty="0"/>
              <a:t>2 | CHANGES IN HIGHER EDUCATION</a:t>
            </a:r>
            <a:endParaRPr lang="en-CA" dirty="0"/>
          </a:p>
        </p:txBody>
      </p:sp>
      <p:sp>
        <p:nvSpPr>
          <p:cNvPr id="5" name="TextBox 4">
            <a:extLst>
              <a:ext uri="{FF2B5EF4-FFF2-40B4-BE49-F238E27FC236}">
                <a16:creationId xmlns:a16="http://schemas.microsoft.com/office/drawing/2014/main" id="{C369A5B2-D3BC-4700-8012-FC1CD4FE1A53}"/>
              </a:ext>
            </a:extLst>
          </p:cNvPr>
          <p:cNvSpPr txBox="1"/>
          <p:nvPr/>
        </p:nvSpPr>
        <p:spPr>
          <a:xfrm>
            <a:off x="361950" y="814685"/>
            <a:ext cx="8991600" cy="646331"/>
          </a:xfrm>
          <a:prstGeom prst="rect">
            <a:avLst/>
          </a:prstGeom>
          <a:noFill/>
        </p:spPr>
        <p:txBody>
          <a:bodyPr wrap="square">
            <a:spAutoFit/>
          </a:bodyPr>
          <a:lstStyle/>
          <a:p>
            <a:r>
              <a:rPr lang="en-US" dirty="0"/>
              <a:t>It is important to recognize that while mental health concerns in academia may be experienced as highly individualized, they are tied to larger </a:t>
            </a:r>
            <a:r>
              <a:rPr lang="en-US" b="1" dirty="0"/>
              <a:t>structural factors.</a:t>
            </a:r>
            <a:endParaRPr lang="en-CA" b="1" dirty="0"/>
          </a:p>
        </p:txBody>
      </p:sp>
      <p:sp>
        <p:nvSpPr>
          <p:cNvPr id="6" name="TextBox 5">
            <a:extLst>
              <a:ext uri="{FF2B5EF4-FFF2-40B4-BE49-F238E27FC236}">
                <a16:creationId xmlns:a16="http://schemas.microsoft.com/office/drawing/2014/main" id="{21D71B90-45D8-4CCB-9242-9D7342EBF14A}"/>
              </a:ext>
            </a:extLst>
          </p:cNvPr>
          <p:cNvSpPr txBox="1"/>
          <p:nvPr/>
        </p:nvSpPr>
        <p:spPr>
          <a:xfrm>
            <a:off x="361950" y="1910060"/>
            <a:ext cx="10791825" cy="1200329"/>
          </a:xfrm>
          <a:prstGeom prst="rect">
            <a:avLst/>
          </a:prstGeom>
          <a:noFill/>
        </p:spPr>
        <p:txBody>
          <a:bodyPr wrap="square">
            <a:spAutoFit/>
          </a:bodyPr>
          <a:lstStyle/>
          <a:p>
            <a:r>
              <a:rPr lang="en-US" dirty="0"/>
              <a:t>Universities have adopted a business-oriented model, making them more </a:t>
            </a:r>
            <a:r>
              <a:rPr lang="en-CA" dirty="0"/>
              <a:t>more hierarchical and bureaucratic</a:t>
            </a:r>
            <a:r>
              <a:rPr lang="en-US" dirty="0"/>
              <a:t> </a:t>
            </a:r>
          </a:p>
          <a:p>
            <a:endParaRPr lang="en-US" dirty="0"/>
          </a:p>
          <a:p>
            <a:r>
              <a:rPr lang="en-US" dirty="0"/>
              <a:t> “institutions are under increasing pressure to quantify and measure the value created by human capital against predetermined metrics in order to show a desirable return on investment in higher education.” (</a:t>
            </a:r>
            <a:r>
              <a:rPr lang="en-CA" dirty="0"/>
              <a:t>Kwok (2018, p. 5))</a:t>
            </a:r>
          </a:p>
        </p:txBody>
      </p:sp>
      <p:pic>
        <p:nvPicPr>
          <p:cNvPr id="2" name="Picture 1">
            <a:extLst>
              <a:ext uri="{FF2B5EF4-FFF2-40B4-BE49-F238E27FC236}">
                <a16:creationId xmlns:a16="http://schemas.microsoft.com/office/drawing/2014/main" id="{7C1E355B-1A75-4D5D-A6DF-7A7F5477C470}"/>
              </a:ext>
            </a:extLst>
          </p:cNvPr>
          <p:cNvPicPr>
            <a:picLocks noChangeAspect="1"/>
          </p:cNvPicPr>
          <p:nvPr/>
        </p:nvPicPr>
        <p:blipFill>
          <a:blip r:embed="rId2"/>
          <a:stretch>
            <a:fillRect/>
          </a:stretch>
        </p:blipFill>
        <p:spPr>
          <a:xfrm>
            <a:off x="3762374" y="3839182"/>
            <a:ext cx="3629025" cy="2651034"/>
          </a:xfrm>
          <a:prstGeom prst="rect">
            <a:avLst/>
          </a:prstGeom>
        </p:spPr>
      </p:pic>
      <p:cxnSp>
        <p:nvCxnSpPr>
          <p:cNvPr id="7" name="Straight Arrow Connector 6">
            <a:extLst>
              <a:ext uri="{FF2B5EF4-FFF2-40B4-BE49-F238E27FC236}">
                <a16:creationId xmlns:a16="http://schemas.microsoft.com/office/drawing/2014/main" id="{19B6646B-09DE-467A-990A-9E84E3FB9B32}"/>
              </a:ext>
            </a:extLst>
          </p:cNvPr>
          <p:cNvCxnSpPr/>
          <p:nvPr/>
        </p:nvCxnSpPr>
        <p:spPr>
          <a:xfrm flipV="1">
            <a:off x="6953250" y="4143375"/>
            <a:ext cx="1095375" cy="733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22EB4E-A417-43DF-AABE-579D640DBCDF}"/>
              </a:ext>
            </a:extLst>
          </p:cNvPr>
          <p:cNvSpPr txBox="1"/>
          <p:nvPr/>
        </p:nvSpPr>
        <p:spPr>
          <a:xfrm>
            <a:off x="8091488" y="3647215"/>
            <a:ext cx="2095500" cy="646331"/>
          </a:xfrm>
          <a:prstGeom prst="rect">
            <a:avLst/>
          </a:prstGeom>
          <a:noFill/>
        </p:spPr>
        <p:txBody>
          <a:bodyPr wrap="square" rtlCol="0">
            <a:spAutoFit/>
          </a:bodyPr>
          <a:lstStyle/>
          <a:p>
            <a:r>
              <a:rPr lang="en-CA" b="1" dirty="0"/>
              <a:t>Are students customers?</a:t>
            </a:r>
          </a:p>
        </p:txBody>
      </p:sp>
      <p:sp>
        <p:nvSpPr>
          <p:cNvPr id="17" name="TextBox 16">
            <a:extLst>
              <a:ext uri="{FF2B5EF4-FFF2-40B4-BE49-F238E27FC236}">
                <a16:creationId xmlns:a16="http://schemas.microsoft.com/office/drawing/2014/main" id="{F57286B5-EDDA-4824-B311-89AD0F33AEB8}"/>
              </a:ext>
            </a:extLst>
          </p:cNvPr>
          <p:cNvSpPr txBox="1"/>
          <p:nvPr/>
        </p:nvSpPr>
        <p:spPr>
          <a:xfrm>
            <a:off x="3100386" y="3297823"/>
            <a:ext cx="2095500" cy="523220"/>
          </a:xfrm>
          <a:prstGeom prst="rect">
            <a:avLst/>
          </a:prstGeom>
          <a:noFill/>
        </p:spPr>
        <p:txBody>
          <a:bodyPr wrap="square" rtlCol="0">
            <a:spAutoFit/>
          </a:bodyPr>
          <a:lstStyle/>
          <a:p>
            <a:r>
              <a:rPr lang="en-CA" sz="2800" dirty="0"/>
              <a:t>Satisfaction?</a:t>
            </a:r>
          </a:p>
        </p:txBody>
      </p:sp>
      <p:grpSp>
        <p:nvGrpSpPr>
          <p:cNvPr id="18" name="Group 17">
            <a:extLst>
              <a:ext uri="{FF2B5EF4-FFF2-40B4-BE49-F238E27FC236}">
                <a16:creationId xmlns:a16="http://schemas.microsoft.com/office/drawing/2014/main" id="{21000F13-FE09-4BDB-B722-D5AD76CD8525}"/>
              </a:ext>
            </a:extLst>
          </p:cNvPr>
          <p:cNvGrpSpPr/>
          <p:nvPr/>
        </p:nvGrpSpPr>
        <p:grpSpPr>
          <a:xfrm>
            <a:off x="8539163" y="4046489"/>
            <a:ext cx="3652837" cy="2628900"/>
            <a:chOff x="600076" y="3310423"/>
            <a:chExt cx="3652837" cy="2628900"/>
          </a:xfrm>
        </p:grpSpPr>
        <p:sp>
          <p:nvSpPr>
            <p:cNvPr id="19" name="TextBox 18">
              <a:extLst>
                <a:ext uri="{FF2B5EF4-FFF2-40B4-BE49-F238E27FC236}">
                  <a16:creationId xmlns:a16="http://schemas.microsoft.com/office/drawing/2014/main" id="{5E754057-A804-443E-A434-C7A5D21B451C}"/>
                </a:ext>
              </a:extLst>
            </p:cNvPr>
            <p:cNvSpPr txBox="1"/>
            <p:nvPr/>
          </p:nvSpPr>
          <p:spPr>
            <a:xfrm>
              <a:off x="938213" y="3804537"/>
              <a:ext cx="3314700" cy="371475"/>
            </a:xfrm>
            <a:prstGeom prst="rect">
              <a:avLst/>
            </a:prstGeom>
            <a:noFill/>
          </p:spPr>
          <p:txBody>
            <a:bodyPr wrap="square" rtlCol="0">
              <a:spAutoFit/>
            </a:bodyPr>
            <a:lstStyle/>
            <a:p>
              <a:r>
                <a:rPr lang="en-CA" dirty="0"/>
                <a:t>Increase cost of living </a:t>
              </a:r>
            </a:p>
          </p:txBody>
        </p:sp>
        <p:sp>
          <p:nvSpPr>
            <p:cNvPr id="20" name="TextBox 19">
              <a:extLst>
                <a:ext uri="{FF2B5EF4-FFF2-40B4-BE49-F238E27FC236}">
                  <a16:creationId xmlns:a16="http://schemas.microsoft.com/office/drawing/2014/main" id="{5058CA80-0BED-4EC7-BEC7-64248A3713F0}"/>
                </a:ext>
              </a:extLst>
            </p:cNvPr>
            <p:cNvSpPr txBox="1"/>
            <p:nvPr/>
          </p:nvSpPr>
          <p:spPr>
            <a:xfrm>
              <a:off x="850107" y="4255540"/>
              <a:ext cx="2105025" cy="369333"/>
            </a:xfrm>
            <a:prstGeom prst="rect">
              <a:avLst/>
            </a:prstGeom>
            <a:noFill/>
          </p:spPr>
          <p:txBody>
            <a:bodyPr wrap="square" rtlCol="0">
              <a:spAutoFit/>
            </a:bodyPr>
            <a:lstStyle/>
            <a:p>
              <a:r>
                <a:rPr lang="en-CA" dirty="0"/>
                <a:t>Lower salaries</a:t>
              </a:r>
            </a:p>
          </p:txBody>
        </p:sp>
        <p:sp>
          <p:nvSpPr>
            <p:cNvPr id="21" name="TextBox 20">
              <a:extLst>
                <a:ext uri="{FF2B5EF4-FFF2-40B4-BE49-F238E27FC236}">
                  <a16:creationId xmlns:a16="http://schemas.microsoft.com/office/drawing/2014/main" id="{B3C20BD0-CCA6-4ED1-B7E7-82CBB6B4338B}"/>
                </a:ext>
              </a:extLst>
            </p:cNvPr>
            <p:cNvSpPr txBox="1"/>
            <p:nvPr/>
          </p:nvSpPr>
          <p:spPr>
            <a:xfrm>
              <a:off x="2002632" y="4696544"/>
              <a:ext cx="952500" cy="369332"/>
            </a:xfrm>
            <a:prstGeom prst="rect">
              <a:avLst/>
            </a:prstGeom>
            <a:noFill/>
          </p:spPr>
          <p:txBody>
            <a:bodyPr wrap="square" rtlCol="0">
              <a:spAutoFit/>
            </a:bodyPr>
            <a:lstStyle/>
            <a:p>
              <a:r>
                <a:rPr lang="en-CA" dirty="0"/>
                <a:t>Tuition</a:t>
              </a:r>
            </a:p>
          </p:txBody>
        </p:sp>
        <p:sp>
          <p:nvSpPr>
            <p:cNvPr id="22" name="TextBox 21">
              <a:extLst>
                <a:ext uri="{FF2B5EF4-FFF2-40B4-BE49-F238E27FC236}">
                  <a16:creationId xmlns:a16="http://schemas.microsoft.com/office/drawing/2014/main" id="{799E51D7-427B-4417-B2B3-7680223F0E7E}"/>
                </a:ext>
              </a:extLst>
            </p:cNvPr>
            <p:cNvSpPr txBox="1"/>
            <p:nvPr/>
          </p:nvSpPr>
          <p:spPr>
            <a:xfrm>
              <a:off x="938213" y="4742710"/>
              <a:ext cx="1828801" cy="646331"/>
            </a:xfrm>
            <a:prstGeom prst="rect">
              <a:avLst/>
            </a:prstGeom>
            <a:noFill/>
          </p:spPr>
          <p:txBody>
            <a:bodyPr wrap="square" rtlCol="0">
              <a:spAutoFit/>
            </a:bodyPr>
            <a:lstStyle/>
            <a:p>
              <a:r>
                <a:rPr lang="en-CA" dirty="0"/>
                <a:t>Family responsibilities </a:t>
              </a:r>
            </a:p>
          </p:txBody>
        </p:sp>
        <p:sp>
          <p:nvSpPr>
            <p:cNvPr id="23" name="Thought Bubble: Cloud 22">
              <a:extLst>
                <a:ext uri="{FF2B5EF4-FFF2-40B4-BE49-F238E27FC236}">
                  <a16:creationId xmlns:a16="http://schemas.microsoft.com/office/drawing/2014/main" id="{F5206A65-04BD-401E-8637-08D9D794DB18}"/>
                </a:ext>
              </a:extLst>
            </p:cNvPr>
            <p:cNvSpPr/>
            <p:nvPr/>
          </p:nvSpPr>
          <p:spPr>
            <a:xfrm>
              <a:off x="600076" y="3310423"/>
              <a:ext cx="2809874" cy="2628900"/>
            </a:xfrm>
            <a:prstGeom prst="cloudCallout">
              <a:avLst>
                <a:gd name="adj1" fmla="val -86711"/>
                <a:gd name="adj2" fmla="val -119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820028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CCE2A-A70C-490F-A03B-CFD8C9E0A4F5}"/>
              </a:ext>
            </a:extLst>
          </p:cNvPr>
          <p:cNvSpPr txBox="1"/>
          <p:nvPr/>
        </p:nvSpPr>
        <p:spPr>
          <a:xfrm>
            <a:off x="295275" y="386834"/>
            <a:ext cx="6096000" cy="369332"/>
          </a:xfrm>
          <a:prstGeom prst="rect">
            <a:avLst/>
          </a:prstGeom>
          <a:noFill/>
        </p:spPr>
        <p:txBody>
          <a:bodyPr wrap="square">
            <a:spAutoFit/>
          </a:bodyPr>
          <a:lstStyle/>
          <a:p>
            <a:r>
              <a:rPr lang="en-CA" dirty="0"/>
              <a:t>2.1 | The COVID effect</a:t>
            </a:r>
          </a:p>
        </p:txBody>
      </p:sp>
      <p:sp>
        <p:nvSpPr>
          <p:cNvPr id="5" name="TextBox 4">
            <a:extLst>
              <a:ext uri="{FF2B5EF4-FFF2-40B4-BE49-F238E27FC236}">
                <a16:creationId xmlns:a16="http://schemas.microsoft.com/office/drawing/2014/main" id="{90F106DA-BEEC-404B-B0EB-8A1C5CEFB325}"/>
              </a:ext>
            </a:extLst>
          </p:cNvPr>
          <p:cNvSpPr txBox="1"/>
          <p:nvPr/>
        </p:nvSpPr>
        <p:spPr>
          <a:xfrm>
            <a:off x="295274" y="756166"/>
            <a:ext cx="9934575" cy="584775"/>
          </a:xfrm>
          <a:prstGeom prst="rect">
            <a:avLst/>
          </a:prstGeom>
          <a:noFill/>
        </p:spPr>
        <p:txBody>
          <a:bodyPr wrap="square">
            <a:spAutoFit/>
          </a:bodyPr>
          <a:lstStyle/>
          <a:p>
            <a:r>
              <a:rPr lang="en-US" sz="3200" dirty="0"/>
              <a:t>Primary intensifier of the ongoing mental health crisis.</a:t>
            </a:r>
            <a:endParaRPr lang="en-CA" sz="3200" dirty="0"/>
          </a:p>
        </p:txBody>
      </p:sp>
      <p:sp>
        <p:nvSpPr>
          <p:cNvPr id="7" name="TextBox 6">
            <a:extLst>
              <a:ext uri="{FF2B5EF4-FFF2-40B4-BE49-F238E27FC236}">
                <a16:creationId xmlns:a16="http://schemas.microsoft.com/office/drawing/2014/main" id="{2138AA84-9917-4F84-8B27-7E6DB39FAAB6}"/>
              </a:ext>
            </a:extLst>
          </p:cNvPr>
          <p:cNvSpPr txBox="1"/>
          <p:nvPr/>
        </p:nvSpPr>
        <p:spPr>
          <a:xfrm>
            <a:off x="542924" y="1459230"/>
            <a:ext cx="8467725" cy="646331"/>
          </a:xfrm>
          <a:prstGeom prst="rect">
            <a:avLst/>
          </a:prstGeom>
          <a:noFill/>
        </p:spPr>
        <p:txBody>
          <a:bodyPr wrap="square">
            <a:spAutoFit/>
          </a:bodyPr>
          <a:lstStyle/>
          <a:p>
            <a:r>
              <a:rPr lang="en-US" dirty="0" err="1"/>
              <a:t>Marroquín</a:t>
            </a:r>
            <a:r>
              <a:rPr lang="en-US" dirty="0"/>
              <a:t> et al. (2020) report that stay-at-home orders and social distancing measures are associated with increases of anxiety and depression symptoms. </a:t>
            </a:r>
            <a:endParaRPr lang="en-CA" dirty="0"/>
          </a:p>
        </p:txBody>
      </p:sp>
      <p:sp>
        <p:nvSpPr>
          <p:cNvPr id="9" name="TextBox 8">
            <a:extLst>
              <a:ext uri="{FF2B5EF4-FFF2-40B4-BE49-F238E27FC236}">
                <a16:creationId xmlns:a16="http://schemas.microsoft.com/office/drawing/2014/main" id="{0B5F84D4-BD51-4746-9BF2-B5B2E9983BD6}"/>
              </a:ext>
            </a:extLst>
          </p:cNvPr>
          <p:cNvSpPr txBox="1"/>
          <p:nvPr/>
        </p:nvSpPr>
        <p:spPr>
          <a:xfrm>
            <a:off x="542924" y="2690336"/>
            <a:ext cx="10267951" cy="1477328"/>
          </a:xfrm>
          <a:prstGeom prst="rect">
            <a:avLst/>
          </a:prstGeom>
          <a:noFill/>
        </p:spPr>
        <p:txBody>
          <a:bodyPr wrap="square">
            <a:spAutoFit/>
          </a:bodyPr>
          <a:lstStyle/>
          <a:p>
            <a:r>
              <a:rPr lang="en-US" dirty="0"/>
              <a:t>Faculty have likewise encountered increased stressors. Women faculty have shouldered more of the burdens of both professional and personal responsibilities during this time (Buckle, 2020; Kowal, et al., 2020) with potentially significant ramifications for research productivity and career advancement. Faculty of color, too, have had to contend with additional stressors as the COVID-19 crisis converged with existing health disparities</a:t>
            </a:r>
            <a:endParaRPr lang="en-CA" dirty="0"/>
          </a:p>
        </p:txBody>
      </p:sp>
      <p:pic>
        <p:nvPicPr>
          <p:cNvPr id="10" name="Picture 9">
            <a:extLst>
              <a:ext uri="{FF2B5EF4-FFF2-40B4-BE49-F238E27FC236}">
                <a16:creationId xmlns:a16="http://schemas.microsoft.com/office/drawing/2014/main" id="{A23AC895-06D6-4E44-B8F9-34DB8498346C}"/>
              </a:ext>
            </a:extLst>
          </p:cNvPr>
          <p:cNvPicPr>
            <a:picLocks noChangeAspect="1"/>
          </p:cNvPicPr>
          <p:nvPr/>
        </p:nvPicPr>
        <p:blipFill rotWithShape="1">
          <a:blip r:embed="rId2"/>
          <a:srcRect t="12916" b="14723"/>
          <a:stretch/>
        </p:blipFill>
        <p:spPr>
          <a:xfrm>
            <a:off x="2414586" y="4259227"/>
            <a:ext cx="2362200" cy="2279086"/>
          </a:xfrm>
          <a:prstGeom prst="rect">
            <a:avLst/>
          </a:prstGeom>
        </p:spPr>
      </p:pic>
      <p:pic>
        <p:nvPicPr>
          <p:cNvPr id="1026" name="Picture 2" descr="Compilation Top Funny Teacher Memes About School Reopening This Fal - 30  pictures">
            <a:extLst>
              <a:ext uri="{FF2B5EF4-FFF2-40B4-BE49-F238E27FC236}">
                <a16:creationId xmlns:a16="http://schemas.microsoft.com/office/drawing/2014/main" id="{E328AC7A-DB01-4B4B-8953-1AD820169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945" y="4022928"/>
            <a:ext cx="3266541" cy="251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77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12C1F8-2E4C-4F2C-B3D1-9ED96E578A2A}"/>
              </a:ext>
            </a:extLst>
          </p:cNvPr>
          <p:cNvSpPr txBox="1"/>
          <p:nvPr/>
        </p:nvSpPr>
        <p:spPr>
          <a:xfrm>
            <a:off x="381000" y="367784"/>
            <a:ext cx="6096000" cy="369332"/>
          </a:xfrm>
          <a:prstGeom prst="rect">
            <a:avLst/>
          </a:prstGeom>
          <a:noFill/>
        </p:spPr>
        <p:txBody>
          <a:bodyPr wrap="square">
            <a:spAutoFit/>
          </a:bodyPr>
          <a:lstStyle/>
          <a:p>
            <a:r>
              <a:rPr lang="en-CA" dirty="0"/>
              <a:t>2.2 | Existing initiatives</a:t>
            </a:r>
          </a:p>
        </p:txBody>
      </p:sp>
      <p:pic>
        <p:nvPicPr>
          <p:cNvPr id="4" name="Picture 3">
            <a:extLst>
              <a:ext uri="{FF2B5EF4-FFF2-40B4-BE49-F238E27FC236}">
                <a16:creationId xmlns:a16="http://schemas.microsoft.com/office/drawing/2014/main" id="{8C3675B9-4597-410C-AF86-4E6CCFAC5CD2}"/>
              </a:ext>
            </a:extLst>
          </p:cNvPr>
          <p:cNvPicPr>
            <a:picLocks noChangeAspect="1"/>
          </p:cNvPicPr>
          <p:nvPr/>
        </p:nvPicPr>
        <p:blipFill>
          <a:blip r:embed="rId2"/>
          <a:stretch>
            <a:fillRect/>
          </a:stretch>
        </p:blipFill>
        <p:spPr>
          <a:xfrm>
            <a:off x="381000" y="4145894"/>
            <a:ext cx="7029450" cy="2344322"/>
          </a:xfrm>
          <a:prstGeom prst="rect">
            <a:avLst/>
          </a:prstGeom>
        </p:spPr>
      </p:pic>
      <p:pic>
        <p:nvPicPr>
          <p:cNvPr id="6" name="Picture 5">
            <a:extLst>
              <a:ext uri="{FF2B5EF4-FFF2-40B4-BE49-F238E27FC236}">
                <a16:creationId xmlns:a16="http://schemas.microsoft.com/office/drawing/2014/main" id="{BA786FFF-3CD4-4BFC-BE88-75ABA49D411A}"/>
              </a:ext>
            </a:extLst>
          </p:cNvPr>
          <p:cNvPicPr>
            <a:picLocks noChangeAspect="1"/>
          </p:cNvPicPr>
          <p:nvPr/>
        </p:nvPicPr>
        <p:blipFill rotWithShape="1">
          <a:blip r:embed="rId3"/>
          <a:srcRect l="34001" t="10748" r="25583" b="5363"/>
          <a:stretch/>
        </p:blipFill>
        <p:spPr>
          <a:xfrm>
            <a:off x="7924800" y="809625"/>
            <a:ext cx="4157980" cy="4854549"/>
          </a:xfrm>
          <a:prstGeom prst="rect">
            <a:avLst/>
          </a:prstGeom>
        </p:spPr>
      </p:pic>
      <p:pic>
        <p:nvPicPr>
          <p:cNvPr id="8" name="Picture 7">
            <a:extLst>
              <a:ext uri="{FF2B5EF4-FFF2-40B4-BE49-F238E27FC236}">
                <a16:creationId xmlns:a16="http://schemas.microsoft.com/office/drawing/2014/main" id="{0B93AE47-45E5-4B68-B168-649053C7A0A9}"/>
              </a:ext>
            </a:extLst>
          </p:cNvPr>
          <p:cNvPicPr>
            <a:picLocks noChangeAspect="1"/>
          </p:cNvPicPr>
          <p:nvPr/>
        </p:nvPicPr>
        <p:blipFill rotWithShape="1">
          <a:blip r:embed="rId4"/>
          <a:srcRect l="33281" t="39547" r="3906" b="35416"/>
          <a:stretch/>
        </p:blipFill>
        <p:spPr>
          <a:xfrm>
            <a:off x="266700" y="1451001"/>
            <a:ext cx="7658100" cy="1717019"/>
          </a:xfrm>
          <a:prstGeom prst="rect">
            <a:avLst/>
          </a:prstGeom>
        </p:spPr>
      </p:pic>
      <p:sp>
        <p:nvSpPr>
          <p:cNvPr id="9" name="TextBox 8">
            <a:extLst>
              <a:ext uri="{FF2B5EF4-FFF2-40B4-BE49-F238E27FC236}">
                <a16:creationId xmlns:a16="http://schemas.microsoft.com/office/drawing/2014/main" id="{642A2447-B2BE-47CF-8F96-B67838BB17A3}"/>
              </a:ext>
            </a:extLst>
          </p:cNvPr>
          <p:cNvSpPr txBox="1"/>
          <p:nvPr/>
        </p:nvSpPr>
        <p:spPr>
          <a:xfrm>
            <a:off x="381000" y="809625"/>
            <a:ext cx="6096000" cy="369332"/>
          </a:xfrm>
          <a:prstGeom prst="rect">
            <a:avLst/>
          </a:prstGeom>
          <a:noFill/>
        </p:spPr>
        <p:txBody>
          <a:bodyPr wrap="square" rtlCol="0">
            <a:spAutoFit/>
          </a:bodyPr>
          <a:lstStyle/>
          <a:p>
            <a:r>
              <a:rPr lang="en-CA" dirty="0"/>
              <a:t>Examples at the University of Windsor</a:t>
            </a:r>
          </a:p>
        </p:txBody>
      </p:sp>
    </p:spTree>
    <p:extLst>
      <p:ext uri="{BB962C8B-B14F-4D97-AF65-F5344CB8AC3E}">
        <p14:creationId xmlns:p14="http://schemas.microsoft.com/office/powerpoint/2010/main" val="614859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TotalTime>
  <Words>1613</Words>
  <Application>Microsoft Office PowerPoint</Application>
  <PresentationFormat>Widescreen</PresentationFormat>
  <Paragraphs>112</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din-2014</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Hinch</dc:creator>
  <cp:lastModifiedBy>Elizabeth Fidalgo Da Silva</cp:lastModifiedBy>
  <cp:revision>2</cp:revision>
  <dcterms:created xsi:type="dcterms:W3CDTF">2021-09-16T21:05:43Z</dcterms:created>
  <dcterms:modified xsi:type="dcterms:W3CDTF">2021-09-17T17:11:24Z</dcterms:modified>
</cp:coreProperties>
</file>